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Merriweather"/>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Gina Stavropoulo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DCEB4B9-C231-49A0-9EAA-699045556FC4}">
  <a:tblStyle styleId="{4DCEB4B9-C231-49A0-9EAA-699045556F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1F4E316-3366-4BCC-AA4D-C2C6AE421BF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erriweather-bold.fntdata"/><Relationship Id="rId61" Type="http://schemas.openxmlformats.org/officeDocument/2006/relationships/font" Target="fonts/Merriweather-regular.fntdata"/><Relationship Id="rId20" Type="http://schemas.openxmlformats.org/officeDocument/2006/relationships/slide" Target="slides/slide13.xml"/><Relationship Id="rId64" Type="http://schemas.openxmlformats.org/officeDocument/2006/relationships/font" Target="fonts/Merriweather-boldItalic.fntdata"/><Relationship Id="rId63" Type="http://schemas.openxmlformats.org/officeDocument/2006/relationships/font" Target="fonts/Merriweather-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7-06T17:24:56.568">
    <p:pos x="3303" y="1771"/>
    <p:text>should we delete this table and keep the other 2? because it might be difficult to explain the relationship. Or you think it is ok?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cb1c1da0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cb1c1da0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let;s imagine we have an online shop</a:t>
            </a:r>
            <a:endParaRPr/>
          </a:p>
          <a:p>
            <a:pPr indent="0" lvl="0" marL="0" rtl="0" algn="l">
              <a:spcBef>
                <a:spcPts val="0"/>
              </a:spcBef>
              <a:spcAft>
                <a:spcPts val="0"/>
              </a:spcAft>
              <a:buNone/>
            </a:pPr>
            <a:r>
              <a:t/>
            </a:r>
            <a:endParaRPr/>
          </a:p>
          <a:p>
            <a:pPr indent="0" lvl="0" marL="0" rtl="0" algn="l">
              <a:spcBef>
                <a:spcPts val="0"/>
              </a:spcBef>
              <a:spcAft>
                <a:spcPts val="0"/>
              </a:spcAft>
              <a:buNone/>
            </a:pPr>
            <a:r>
              <a:rPr lang="el"/>
              <a:t>i added the fields/attributes and records to let them know that they can find people refering to the same with different names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cb1c1da0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cb1c1da0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It is good to have your data in seperate tables and organised nicely instead of </a:t>
            </a:r>
            <a:r>
              <a:rPr lang="el"/>
              <a:t>throwing</a:t>
            </a:r>
            <a:r>
              <a:rPr lang="el"/>
              <a:t> everything in one table.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cb1c1da0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cb1c1da0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It is good to have your data in seperate tables and organised nicely instead of throwing everything in one table.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cbae05f8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cbae05f8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cb1c1da0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cb1c1da0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whenever a new user signs up to our website we give them a new id number.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cb1c1da0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cb1c1da0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cbae05f8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cbae05f8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cf9f2050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cf9f2050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450">
                <a:solidFill>
                  <a:srgbClr val="3D4752"/>
                </a:solidFill>
              </a:rPr>
              <a:t>Entities are objects or concepts that represent important data. Entities are typically nouns such as product, customer, location, or promotion. There are three types of entities commonly used in entity relationship diagrams</a:t>
            </a:r>
            <a:endParaRPr sz="1450">
              <a:solidFill>
                <a:srgbClr val="3D4752"/>
              </a:solidFill>
            </a:endParaRPr>
          </a:p>
          <a:p>
            <a:pPr indent="0" lvl="0" marL="0" rtl="0" algn="l">
              <a:spcBef>
                <a:spcPts val="0"/>
              </a:spcBef>
              <a:spcAft>
                <a:spcPts val="0"/>
              </a:spcAft>
              <a:buNone/>
            </a:pPr>
            <a:r>
              <a:rPr lang="el" sz="1450">
                <a:solidFill>
                  <a:srgbClr val="3D4752"/>
                </a:solidFill>
              </a:rPr>
              <a:t>Fields represent the portion of a table that establish the attributes of the entity. Attributes are typically thought of as columns in the database that the ERD models.</a:t>
            </a:r>
            <a:endParaRPr sz="1450">
              <a:solidFill>
                <a:srgbClr val="3D4752"/>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cb1c1da0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cb1c1da0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cbae05f82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cbae05f82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cb1c1dc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cb1c1dc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l"/>
              <a:t> Who knows what  data warehouse is?</a:t>
            </a:r>
            <a:endParaRPr/>
          </a:p>
          <a:p>
            <a:pPr indent="0" lvl="0" marL="0" rtl="0" algn="l">
              <a:spcBef>
                <a:spcPts val="0"/>
              </a:spcBef>
              <a:spcAft>
                <a:spcPts val="0"/>
              </a:spcAft>
              <a:buNone/>
            </a:pPr>
            <a:r>
              <a:rPr lang="el"/>
              <a:t>Who knows a Real Madrid player?</a:t>
            </a:r>
            <a:endParaRPr/>
          </a:p>
          <a:p>
            <a:pPr indent="0" lvl="0" marL="0" rtl="0" algn="l">
              <a:lnSpc>
                <a:spcPct val="115000"/>
              </a:lnSpc>
              <a:spcBef>
                <a:spcPts val="0"/>
              </a:spcBef>
              <a:spcAft>
                <a:spcPts val="0"/>
              </a:spcAft>
              <a:buClr>
                <a:schemeClr val="dk1"/>
              </a:buClr>
              <a:buSzPts val="1100"/>
              <a:buFont typeface="Arial"/>
              <a:buNone/>
            </a:pPr>
            <a:r>
              <a:rPr lang="el" sz="1800">
                <a:solidFill>
                  <a:schemeClr val="dk2"/>
                </a:solidFill>
              </a:rPr>
              <a:t>where are we working/ 1st time we are teaching</a:t>
            </a:r>
            <a:endParaRPr sz="1800">
              <a:solidFill>
                <a:schemeClr val="dk2"/>
              </a:solidFill>
            </a:endParaRPr>
          </a:p>
          <a:p>
            <a:pPr indent="0" lvl="0" marL="0" rtl="0" algn="l">
              <a:spcBef>
                <a:spcPts val="1600"/>
              </a:spcBef>
              <a:spcAft>
                <a:spcPts val="0"/>
              </a:spcAft>
              <a:buNone/>
            </a:pPr>
            <a:r>
              <a:rPr lang="el"/>
              <a:t>Labels with names</a:t>
            </a:r>
            <a:endParaRPr/>
          </a:p>
          <a:p>
            <a:pPr indent="0" lvl="0" marL="0" rtl="0" algn="l">
              <a:spcBef>
                <a:spcPts val="0"/>
              </a:spcBef>
              <a:spcAft>
                <a:spcPts val="0"/>
              </a:spcAft>
              <a:buNone/>
            </a:pPr>
            <a:r>
              <a:rPr lang="el"/>
              <a:t>Recording the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cb1c1da0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cb1c1da0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l" sz="1800">
                <a:solidFill>
                  <a:schemeClr val="dk2"/>
                </a:solidFill>
              </a:rPr>
              <a:t>Mac:</a:t>
            </a:r>
            <a:endParaRPr b="1"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l" sz="1800">
                <a:solidFill>
                  <a:schemeClr val="dk2"/>
                </a:solidFill>
              </a:rPr>
              <a:t>brew update</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l" sz="1800">
                <a:solidFill>
                  <a:schemeClr val="dk2"/>
                </a:solidFill>
              </a:rPr>
              <a:t>brew install mysql</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l" sz="1800">
                <a:solidFill>
                  <a:schemeClr val="dk2"/>
                </a:solidFill>
              </a:rPr>
              <a:t>(mysqld)</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l" sz="1800">
                <a:solidFill>
                  <a:schemeClr val="dk2"/>
                </a:solidFill>
              </a:rPr>
              <a:t>mysql -uroot</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l" sz="1800">
                <a:solidFill>
                  <a:schemeClr val="dk2"/>
                </a:solidFill>
              </a:rPr>
              <a:t>SOURCE /path/to/the/databases/folder/musicians.sql</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cb1c1da0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cb1c1da0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cb1c1da0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cb1c1da0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cf9f2050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cf9f2050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cb1c1da0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cb1c1da0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cb1c1da0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cb1c1da0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cb1c1da0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cb1c1da0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cf9f2050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cf9f2050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cbae05f82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cbae05f82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cbae05f82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cbae05f82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cb1c1da0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cb1c1da0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cbae05f82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cbae05f82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cbae05f82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cbae05f82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cbae05f82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cbae05f82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cbae05f82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cbae05f82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cb1c1da0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cb1c1da0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cbae05f82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cbae05f82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cbae05f82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cbae05f82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cbae05f82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cbae05f82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cf9f2050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cf9f2050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cbae05f8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cbae05f8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cb1c1da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cb1c1da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cbae05f82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cbae05f82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cbae05f82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cbae05f82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cbae05f82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cbae05f82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cf9f2050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cf9f2050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These syntax slides i thing we should go over them very quickly but at least show them, so they start familiarizing with the concept.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cbae05f8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cbae05f8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cb1c1da0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cb1c1da0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cbae05f82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cbae05f82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cbae05f8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cbae05f8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cf9f2050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cf9f2050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cb1c1da0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cb1c1da0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cbae05f82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cbae05f82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l" sz="1800">
                <a:solidFill>
                  <a:schemeClr val="dk2"/>
                </a:solidFill>
              </a:rPr>
              <a:t>What about now? Could we call a Javascript const a database? A CSV file? An Excel?</a:t>
            </a:r>
            <a:endParaRPr/>
          </a:p>
          <a:p>
            <a:pPr indent="0" lvl="0" marL="0" rtl="0" algn="l">
              <a:spcBef>
                <a:spcPts val="1600"/>
              </a:spcBef>
              <a:spcAft>
                <a:spcPts val="0"/>
              </a:spcAft>
              <a:buNone/>
            </a:pPr>
            <a:r>
              <a:rPr lang="el"/>
              <a: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cbae05f8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cbae05f8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cbae05f8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cbae05f8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cbf9931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cbf9931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cbae05f8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cbae05f8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cb1c1dc6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cb1c1dc6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For me Excel fulfils the Oxford definition of database.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cb1c1dc6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cb1c1dc6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cb1c1dc6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cb1c1dc6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cb1c1dc6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cb1c1dc6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Excel : 1 million rows, </a:t>
            </a:r>
            <a:endParaRPr/>
          </a:p>
          <a:p>
            <a:pPr indent="0" lvl="0" marL="0" rtl="0" algn="l">
              <a:spcBef>
                <a:spcPts val="0"/>
              </a:spcBef>
              <a:spcAft>
                <a:spcPts val="0"/>
              </a:spcAft>
              <a:buNone/>
            </a:pPr>
            <a:r>
              <a:rPr lang="el"/>
              <a:t>255 char limitation per column</a:t>
            </a:r>
            <a:endParaRPr/>
          </a:p>
          <a:p>
            <a:pPr indent="0" lvl="0" marL="0" rtl="0" algn="l">
              <a:lnSpc>
                <a:spcPct val="150000"/>
              </a:lnSpc>
              <a:spcBef>
                <a:spcPts val="0"/>
              </a:spcBef>
              <a:spcAft>
                <a:spcPts val="0"/>
              </a:spcAft>
              <a:buNone/>
            </a:pPr>
            <a:r>
              <a:rPr lang="el" sz="1200">
                <a:solidFill>
                  <a:srgbClr val="2F2F2F"/>
                </a:solidFill>
                <a:highlight>
                  <a:srgbClr val="FFFFFF"/>
                </a:highlight>
              </a:rPr>
              <a:t>32,767 characters per cell.</a:t>
            </a:r>
            <a:endParaRPr sz="1200">
              <a:solidFill>
                <a:srgbClr val="2F2F2F"/>
              </a:solidFill>
              <a:highlight>
                <a:srgbClr val="FFFFFF"/>
              </a:highlight>
            </a:endParaRPr>
          </a:p>
          <a:p>
            <a:pPr indent="0" lvl="0" marL="0" rtl="0" algn="l">
              <a:lnSpc>
                <a:spcPct val="150000"/>
              </a:lnSpc>
              <a:spcBef>
                <a:spcPts val="0"/>
              </a:spcBef>
              <a:spcAft>
                <a:spcPts val="0"/>
              </a:spcAft>
              <a:buNone/>
            </a:pPr>
            <a:r>
              <a:rPr lang="el" sz="1200">
                <a:solidFill>
                  <a:srgbClr val="2F2F2F"/>
                </a:solidFill>
                <a:highlight>
                  <a:srgbClr val="FFFFFF"/>
                </a:highlight>
              </a:rPr>
              <a:t>Data and logic is together: modifying implies copies, multiples copies leads to chaos.</a:t>
            </a:r>
            <a:endParaRPr sz="1200">
              <a:solidFill>
                <a:srgbClr val="2F2F2F"/>
              </a:solidFill>
              <a:highlight>
                <a:srgbClr val="FFFFFF"/>
              </a:highlight>
            </a:endParaRPr>
          </a:p>
          <a:p>
            <a:pPr indent="0" lvl="0" marL="0" rtl="0" algn="l">
              <a:lnSpc>
                <a:spcPct val="150000"/>
              </a:lnSpc>
              <a:spcBef>
                <a:spcPts val="0"/>
              </a:spcBef>
              <a:spcAft>
                <a:spcPts val="0"/>
              </a:spcAft>
              <a:buNone/>
            </a:pPr>
            <a:r>
              <a:t/>
            </a:r>
            <a:endParaRPr sz="1200">
              <a:solidFill>
                <a:srgbClr val="2F2F2F"/>
              </a:solidFill>
              <a:highlight>
                <a:srgbClr val="FFFFFF"/>
              </a:highlight>
            </a:endParaRPr>
          </a:p>
          <a:p>
            <a:pPr indent="0" lvl="0" marL="0" rtl="0" algn="l">
              <a:lnSpc>
                <a:spcPct val="150000"/>
              </a:lnSpc>
              <a:spcBef>
                <a:spcPts val="0"/>
              </a:spcBef>
              <a:spcAft>
                <a:spcPts val="0"/>
              </a:spcAft>
              <a:buNone/>
            </a:pPr>
            <a:r>
              <a:t/>
            </a:r>
            <a:endParaRPr sz="1200">
              <a:solidFill>
                <a:srgbClr val="2F2F2F"/>
              </a:solidFill>
              <a:highlight>
                <a:srgbClr val="FFFFFF"/>
              </a:highlight>
            </a:endParaRPr>
          </a:p>
          <a:p>
            <a:pPr indent="0" lvl="0" marL="0" rtl="0" algn="l">
              <a:lnSpc>
                <a:spcPct val="150000"/>
              </a:lnSpc>
              <a:spcBef>
                <a:spcPts val="0"/>
              </a:spcBef>
              <a:spcAft>
                <a:spcPts val="0"/>
              </a:spcAft>
              <a:buNone/>
            </a:pPr>
            <a:r>
              <a:rPr lang="el" sz="1200">
                <a:solidFill>
                  <a:srgbClr val="2F2F2F"/>
                </a:solidFill>
                <a:highlight>
                  <a:srgbClr val="FFFFFF"/>
                </a:highlight>
              </a:rPr>
              <a:t>Media?</a:t>
            </a:r>
            <a:endParaRPr sz="1200">
              <a:solidFill>
                <a:srgbClr val="2F2F2F"/>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lucidchart.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ev.mysql.com/downloads/mysql/" TargetMode="External"/><Relationship Id="rId4" Type="http://schemas.openxmlformats.org/officeDocument/2006/relationships/hyperlink" Target="https://drive.google.com/drive/folders/1qgG9lJdrG-_SxSUXUoWkBO-Lvb10cqMh?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dev.mysql.com/doc/refman/8.0/en/data-type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github.com/HackYourFuture/databases/tree/master/Week1" TargetMode="External"/><Relationship Id="rId4" Type="http://schemas.openxmlformats.org/officeDocument/2006/relationships/hyperlink" Target="https://sqlbolt.com/" TargetMode="External"/><Relationship Id="rId9" Type="http://schemas.openxmlformats.org/officeDocument/2006/relationships/hyperlink" Target="https://www.hackerrank.com/domains/sql" TargetMode="External"/><Relationship Id="rId5" Type="http://schemas.openxmlformats.org/officeDocument/2006/relationships/hyperlink" Target="https://www.w3schools.com/sql/" TargetMode="External"/><Relationship Id="rId6" Type="http://schemas.openxmlformats.org/officeDocument/2006/relationships/hyperlink" Target="https://www.tutorialspoint.com/mysql/mysql-introduction.htm" TargetMode="External"/><Relationship Id="rId7" Type="http://schemas.openxmlformats.org/officeDocument/2006/relationships/hyperlink" Target="http://www.google.com" TargetMode="External"/><Relationship Id="rId8" Type="http://schemas.openxmlformats.org/officeDocument/2006/relationships/hyperlink" Target="https://stackoverflow.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lucidchar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circabc.europa.eu/sd/a/2f167193-3c01-46fb-b1da-a951cbb4b0db/cereals-eu-prices.xlsx" TargetMode="External"/><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l"/>
              <a:t>HackYourFuture</a:t>
            </a:r>
            <a:endParaRPr/>
          </a:p>
          <a:p>
            <a:pPr indent="0" lvl="0" marL="0" rtl="0" algn="ctr">
              <a:spcBef>
                <a:spcPts val="0"/>
              </a:spcBef>
              <a:spcAft>
                <a:spcPts val="0"/>
              </a:spcAft>
              <a:buNone/>
            </a:pPr>
            <a:r>
              <a:rPr lang="el"/>
              <a:t>Databases - Lesson 1</a:t>
            </a:r>
            <a:endParaRPr/>
          </a:p>
          <a:p>
            <a:pPr indent="0" lvl="0" marL="0" rtl="0" algn="ctr">
              <a:spcBef>
                <a:spcPts val="0"/>
              </a:spcBef>
              <a:spcAft>
                <a:spcPts val="0"/>
              </a:spcAft>
              <a:buNone/>
            </a:pPr>
            <a:r>
              <a:rPr lang="el" sz="1800"/>
              <a:t>Class 4</a:t>
            </a:r>
            <a:endParaRPr sz="1800"/>
          </a:p>
        </p:txBody>
      </p:sp>
      <p:sp>
        <p:nvSpPr>
          <p:cNvPr id="55" name="Google Shape;55;p13"/>
          <p:cNvSpPr txBox="1"/>
          <p:nvPr>
            <p:ph idx="1" type="subTitle"/>
          </p:nvPr>
        </p:nvSpPr>
        <p:spPr>
          <a:xfrm>
            <a:off x="311700" y="404437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sz="2400">
                <a:solidFill>
                  <a:schemeClr val="dk1"/>
                </a:solidFill>
              </a:rPr>
              <a:t>Borja Romero         Gina Stavropoulou	   (Geert Van Pamel)</a:t>
            </a:r>
            <a:endParaRPr sz="2400">
              <a:solidFill>
                <a:schemeClr val="dk1"/>
              </a:solidFill>
            </a:endParaRPr>
          </a:p>
          <a:p>
            <a:pPr indent="0" lvl="0" marL="0" rtl="0" algn="ctr">
              <a:spcBef>
                <a:spcPts val="0"/>
              </a:spcBef>
              <a:spcAft>
                <a:spcPts val="0"/>
              </a:spcAft>
              <a:buNone/>
            </a:pPr>
            <a:r>
              <a:t/>
            </a:r>
            <a:endParaRPr/>
          </a:p>
        </p:txBody>
      </p:sp>
      <p:sp>
        <p:nvSpPr>
          <p:cNvPr id="56" name="Google Shape;56;p13"/>
          <p:cNvSpPr txBox="1"/>
          <p:nvPr>
            <p:ph idx="1" type="subTitle"/>
          </p:nvPr>
        </p:nvSpPr>
        <p:spPr>
          <a:xfrm>
            <a:off x="464100" y="4484000"/>
            <a:ext cx="8520600" cy="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1400"/>
              <a:t>Lessons 1,2,3      				 Lessons 1,2            		          	 Lessons 2,3</a:t>
            </a:r>
            <a:endParaRPr sz="1400"/>
          </a:p>
        </p:txBody>
      </p:sp>
      <p:sp>
        <p:nvSpPr>
          <p:cNvPr id="57" name="Google Shape;57;p13"/>
          <p:cNvSpPr txBox="1"/>
          <p:nvPr/>
        </p:nvSpPr>
        <p:spPr>
          <a:xfrm>
            <a:off x="7715250" y="55275"/>
            <a:ext cx="1510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l"/>
              <a:t>07/07/2019</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Relational Databases</a:t>
            </a:r>
            <a:endParaRPr/>
          </a:p>
        </p:txBody>
      </p:sp>
      <p:graphicFrame>
        <p:nvGraphicFramePr>
          <p:cNvPr id="131" name="Google Shape;131;p22"/>
          <p:cNvGraphicFramePr/>
          <p:nvPr/>
        </p:nvGraphicFramePr>
        <p:xfrm>
          <a:off x="723900" y="2533650"/>
          <a:ext cx="3000000" cy="3000000"/>
        </p:xfrm>
        <a:graphic>
          <a:graphicData uri="http://schemas.openxmlformats.org/drawingml/2006/table">
            <a:tbl>
              <a:tblPr>
                <a:noFill/>
                <a:tableStyleId>{4DCEB4B9-C231-49A0-9EAA-699045556FC4}</a:tableStyleId>
              </a:tblPr>
              <a:tblGrid>
                <a:gridCol w="1915400"/>
                <a:gridCol w="1915400"/>
                <a:gridCol w="1915400"/>
                <a:gridCol w="1915400"/>
              </a:tblGrid>
              <a:tr h="381000">
                <a:tc>
                  <a:txBody>
                    <a:bodyPr/>
                    <a:lstStyle/>
                    <a:p>
                      <a:pPr indent="0" lvl="0" marL="0" rtl="0" algn="l">
                        <a:spcBef>
                          <a:spcPts val="0"/>
                        </a:spcBef>
                        <a:spcAft>
                          <a:spcPts val="0"/>
                        </a:spcAft>
                        <a:buNone/>
                      </a:pPr>
                      <a:r>
                        <a:rPr lang="el"/>
                        <a:t>ID</a:t>
                      </a:r>
                      <a:endParaRPr/>
                    </a:p>
                  </a:txBody>
                  <a:tcPr marT="91425" marB="91425" marR="91425" marL="91425">
                    <a:solidFill>
                      <a:srgbClr val="D9D9D9"/>
                    </a:solidFill>
                  </a:tcPr>
                </a:tc>
                <a:tc>
                  <a:txBody>
                    <a:bodyPr/>
                    <a:lstStyle/>
                    <a:p>
                      <a:pPr indent="0" lvl="0" marL="0" rtl="0" algn="l">
                        <a:spcBef>
                          <a:spcPts val="0"/>
                        </a:spcBef>
                        <a:spcAft>
                          <a:spcPts val="0"/>
                        </a:spcAft>
                        <a:buNone/>
                      </a:pPr>
                      <a:r>
                        <a:rPr lang="el"/>
                        <a:t>Name</a:t>
                      </a:r>
                      <a:endParaRPr/>
                    </a:p>
                  </a:txBody>
                  <a:tcPr marT="91425" marB="91425" marR="91425" marL="91425">
                    <a:solidFill>
                      <a:srgbClr val="D9D9D9"/>
                    </a:solidFill>
                  </a:tcPr>
                </a:tc>
                <a:tc>
                  <a:txBody>
                    <a:bodyPr/>
                    <a:lstStyle/>
                    <a:p>
                      <a:pPr indent="0" lvl="0" marL="0" rtl="0" algn="l">
                        <a:spcBef>
                          <a:spcPts val="0"/>
                        </a:spcBef>
                        <a:spcAft>
                          <a:spcPts val="0"/>
                        </a:spcAft>
                        <a:buNone/>
                      </a:pPr>
                      <a:r>
                        <a:rPr lang="el"/>
                        <a:t>Last Name</a:t>
                      </a:r>
                      <a:endParaRPr/>
                    </a:p>
                  </a:txBody>
                  <a:tcPr marT="91425" marB="91425" marR="91425" marL="91425">
                    <a:solidFill>
                      <a:srgbClr val="D9D9D9"/>
                    </a:solidFill>
                  </a:tcPr>
                </a:tc>
                <a:tc>
                  <a:txBody>
                    <a:bodyPr/>
                    <a:lstStyle/>
                    <a:p>
                      <a:pPr indent="0" lvl="0" marL="0" rtl="0" algn="l">
                        <a:spcBef>
                          <a:spcPts val="0"/>
                        </a:spcBef>
                        <a:spcAft>
                          <a:spcPts val="0"/>
                        </a:spcAft>
                        <a:buNone/>
                      </a:pPr>
                      <a:r>
                        <a:rPr lang="el"/>
                        <a:t>email</a:t>
                      </a:r>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rPr lang="el"/>
                        <a:t>got1</a:t>
                      </a:r>
                      <a:endParaRPr/>
                    </a:p>
                  </a:txBody>
                  <a:tcPr marT="91425" marB="91425" marR="91425" marL="91425"/>
                </a:tc>
                <a:tc>
                  <a:txBody>
                    <a:bodyPr/>
                    <a:lstStyle/>
                    <a:p>
                      <a:pPr indent="0" lvl="0" marL="0" rtl="0" algn="l">
                        <a:spcBef>
                          <a:spcPts val="0"/>
                        </a:spcBef>
                        <a:spcAft>
                          <a:spcPts val="0"/>
                        </a:spcAft>
                        <a:buNone/>
                      </a:pPr>
                      <a:r>
                        <a:rPr lang="el"/>
                        <a:t>D</a:t>
                      </a:r>
                      <a:r>
                        <a:rPr lang="el"/>
                        <a:t>aenerys</a:t>
                      </a:r>
                      <a:endParaRPr/>
                    </a:p>
                  </a:txBody>
                  <a:tcPr marT="91425" marB="91425" marR="91425" marL="91425"/>
                </a:tc>
                <a:tc>
                  <a:txBody>
                    <a:bodyPr/>
                    <a:lstStyle/>
                    <a:p>
                      <a:pPr indent="0" lvl="0" marL="0" rtl="0" algn="l">
                        <a:spcBef>
                          <a:spcPts val="0"/>
                        </a:spcBef>
                        <a:spcAft>
                          <a:spcPts val="0"/>
                        </a:spcAft>
                        <a:buNone/>
                      </a:pPr>
                      <a:r>
                        <a:rPr lang="el"/>
                        <a:t>Targaryen</a:t>
                      </a:r>
                      <a:endParaRPr/>
                    </a:p>
                  </a:txBody>
                  <a:tcPr marT="91425" marB="91425" marR="91425" marL="91425"/>
                </a:tc>
                <a:tc>
                  <a:txBody>
                    <a:bodyPr/>
                    <a:lstStyle/>
                    <a:p>
                      <a:pPr indent="0" lvl="0" marL="0" rtl="0" algn="l">
                        <a:spcBef>
                          <a:spcPts val="0"/>
                        </a:spcBef>
                        <a:spcAft>
                          <a:spcPts val="0"/>
                        </a:spcAft>
                        <a:buNone/>
                      </a:pPr>
                      <a:r>
                        <a:rPr lang="el"/>
                        <a:t>danny@gotmail.com</a:t>
                      </a:r>
                      <a:endParaRPr/>
                    </a:p>
                  </a:txBody>
                  <a:tcPr marT="91425" marB="91425" marR="91425" marL="91425"/>
                </a:tc>
              </a:tr>
              <a:tr h="381000">
                <a:tc>
                  <a:txBody>
                    <a:bodyPr/>
                    <a:lstStyle/>
                    <a:p>
                      <a:pPr indent="0" lvl="0" marL="0" rtl="0" algn="l">
                        <a:spcBef>
                          <a:spcPts val="0"/>
                        </a:spcBef>
                        <a:spcAft>
                          <a:spcPts val="0"/>
                        </a:spcAft>
                        <a:buNone/>
                      </a:pPr>
                      <a:r>
                        <a:rPr lang="el"/>
                        <a:t>got2</a:t>
                      </a:r>
                      <a:endParaRPr/>
                    </a:p>
                  </a:txBody>
                  <a:tcPr marT="91425" marB="91425" marR="91425" marL="91425"/>
                </a:tc>
                <a:tc>
                  <a:txBody>
                    <a:bodyPr/>
                    <a:lstStyle/>
                    <a:p>
                      <a:pPr indent="0" lvl="0" marL="0" rtl="0" algn="l">
                        <a:spcBef>
                          <a:spcPts val="0"/>
                        </a:spcBef>
                        <a:spcAft>
                          <a:spcPts val="0"/>
                        </a:spcAft>
                        <a:buNone/>
                      </a:pPr>
                      <a:r>
                        <a:rPr lang="el"/>
                        <a:t>John</a:t>
                      </a:r>
                      <a:endParaRPr/>
                    </a:p>
                  </a:txBody>
                  <a:tcPr marT="91425" marB="91425" marR="91425" marL="91425"/>
                </a:tc>
                <a:tc>
                  <a:txBody>
                    <a:bodyPr/>
                    <a:lstStyle/>
                    <a:p>
                      <a:pPr indent="0" lvl="0" marL="0" rtl="0" algn="l">
                        <a:spcBef>
                          <a:spcPts val="0"/>
                        </a:spcBef>
                        <a:spcAft>
                          <a:spcPts val="0"/>
                        </a:spcAft>
                        <a:buNone/>
                      </a:pPr>
                      <a:r>
                        <a:rPr lang="el"/>
                        <a:t>Snow</a:t>
                      </a:r>
                      <a:endParaRPr/>
                    </a:p>
                  </a:txBody>
                  <a:tcPr marT="91425" marB="91425" marR="91425" marL="91425"/>
                </a:tc>
                <a:tc>
                  <a:txBody>
                    <a:bodyPr/>
                    <a:lstStyle/>
                    <a:p>
                      <a:pPr indent="0" lvl="0" marL="0" rtl="0" algn="l">
                        <a:spcBef>
                          <a:spcPts val="0"/>
                        </a:spcBef>
                        <a:spcAft>
                          <a:spcPts val="0"/>
                        </a:spcAft>
                        <a:buNone/>
                      </a:pPr>
                      <a:r>
                        <a:rPr lang="el"/>
                        <a:t>john@gotmail.com</a:t>
                      </a:r>
                      <a:endParaRPr/>
                    </a:p>
                  </a:txBody>
                  <a:tcPr marT="91425" marB="91425" marR="91425" marL="91425"/>
                </a:tc>
              </a:tr>
              <a:tr h="381000">
                <a:tc>
                  <a:txBody>
                    <a:bodyPr/>
                    <a:lstStyle/>
                    <a:p>
                      <a:pPr indent="0" lvl="0" marL="0" rtl="0" algn="l">
                        <a:spcBef>
                          <a:spcPts val="0"/>
                        </a:spcBef>
                        <a:spcAft>
                          <a:spcPts val="0"/>
                        </a:spcAft>
                        <a:buNone/>
                      </a:pPr>
                      <a:r>
                        <a:rPr lang="el"/>
                        <a:t>got3</a:t>
                      </a:r>
                      <a:endParaRPr/>
                    </a:p>
                  </a:txBody>
                  <a:tcPr marT="91425" marB="91425" marR="91425" marL="91425"/>
                </a:tc>
                <a:tc>
                  <a:txBody>
                    <a:bodyPr/>
                    <a:lstStyle/>
                    <a:p>
                      <a:pPr indent="0" lvl="0" marL="0" rtl="0" algn="l">
                        <a:spcBef>
                          <a:spcPts val="0"/>
                        </a:spcBef>
                        <a:spcAft>
                          <a:spcPts val="0"/>
                        </a:spcAft>
                        <a:buNone/>
                      </a:pPr>
                      <a:r>
                        <a:rPr lang="el"/>
                        <a:t>Tyrion</a:t>
                      </a:r>
                      <a:endParaRPr/>
                    </a:p>
                  </a:txBody>
                  <a:tcPr marT="91425" marB="91425" marR="91425" marL="91425"/>
                </a:tc>
                <a:tc>
                  <a:txBody>
                    <a:bodyPr/>
                    <a:lstStyle/>
                    <a:p>
                      <a:pPr indent="0" lvl="0" marL="0" rtl="0" algn="l">
                        <a:spcBef>
                          <a:spcPts val="0"/>
                        </a:spcBef>
                        <a:spcAft>
                          <a:spcPts val="0"/>
                        </a:spcAft>
                        <a:buNone/>
                      </a:pPr>
                      <a:r>
                        <a:rPr lang="el"/>
                        <a:t>Lannister</a:t>
                      </a:r>
                      <a:endParaRPr/>
                    </a:p>
                  </a:txBody>
                  <a:tcPr marT="91425" marB="91425" marR="91425" marL="91425"/>
                </a:tc>
                <a:tc>
                  <a:txBody>
                    <a:bodyPr/>
                    <a:lstStyle/>
                    <a:p>
                      <a:pPr indent="0" lvl="0" marL="0" rtl="0" algn="l">
                        <a:spcBef>
                          <a:spcPts val="0"/>
                        </a:spcBef>
                        <a:spcAft>
                          <a:spcPts val="0"/>
                        </a:spcAft>
                        <a:buNone/>
                      </a:pPr>
                      <a:r>
                        <a:rPr lang="el"/>
                        <a:t>tyrion@gotmail.com</a:t>
                      </a:r>
                      <a:endParaRPr/>
                    </a:p>
                  </a:txBody>
                  <a:tcPr marT="91425" marB="91425" marR="91425" marL="91425"/>
                </a:tc>
              </a:tr>
              <a:tr h="381000">
                <a:tc>
                  <a:txBody>
                    <a:bodyPr/>
                    <a:lstStyle/>
                    <a:p>
                      <a:pPr indent="0" lvl="0" marL="0" rtl="0" algn="l">
                        <a:spcBef>
                          <a:spcPts val="0"/>
                        </a:spcBef>
                        <a:spcAft>
                          <a:spcPts val="0"/>
                        </a:spcAft>
                        <a:buNone/>
                      </a:pPr>
                      <a:r>
                        <a:rPr lang="el"/>
                        <a:t>got4</a:t>
                      </a:r>
                      <a:endParaRPr/>
                    </a:p>
                  </a:txBody>
                  <a:tcPr marT="91425" marB="91425" marR="91425" marL="91425"/>
                </a:tc>
                <a:tc>
                  <a:txBody>
                    <a:bodyPr/>
                    <a:lstStyle/>
                    <a:p>
                      <a:pPr indent="0" lvl="0" marL="0" rtl="0" algn="l">
                        <a:spcBef>
                          <a:spcPts val="0"/>
                        </a:spcBef>
                        <a:spcAft>
                          <a:spcPts val="0"/>
                        </a:spcAft>
                        <a:buNone/>
                      </a:pPr>
                      <a:r>
                        <a:rPr lang="el"/>
                        <a:t>Arya</a:t>
                      </a:r>
                      <a:endParaRPr/>
                    </a:p>
                  </a:txBody>
                  <a:tcPr marT="91425" marB="91425" marR="91425" marL="91425"/>
                </a:tc>
                <a:tc>
                  <a:txBody>
                    <a:bodyPr/>
                    <a:lstStyle/>
                    <a:p>
                      <a:pPr indent="0" lvl="0" marL="0" rtl="0" algn="l">
                        <a:spcBef>
                          <a:spcPts val="0"/>
                        </a:spcBef>
                        <a:spcAft>
                          <a:spcPts val="0"/>
                        </a:spcAft>
                        <a:buNone/>
                      </a:pPr>
                      <a:r>
                        <a:rPr lang="el"/>
                        <a:t>Stark</a:t>
                      </a:r>
                      <a:endParaRPr/>
                    </a:p>
                  </a:txBody>
                  <a:tcPr marT="91425" marB="91425" marR="91425" marL="91425"/>
                </a:tc>
                <a:tc>
                  <a:txBody>
                    <a:bodyPr/>
                    <a:lstStyle/>
                    <a:p>
                      <a:pPr indent="0" lvl="0" marL="0" rtl="0" algn="l">
                        <a:spcBef>
                          <a:spcPts val="0"/>
                        </a:spcBef>
                        <a:spcAft>
                          <a:spcPts val="0"/>
                        </a:spcAft>
                        <a:buNone/>
                      </a:pPr>
                      <a:r>
                        <a:rPr lang="el"/>
                        <a:t>arya@gotmail.com</a:t>
                      </a:r>
                      <a:endParaRPr/>
                    </a:p>
                  </a:txBody>
                  <a:tcPr marT="91425" marB="91425" marR="91425" marL="91425"/>
                </a:tc>
              </a:tr>
            </a:tbl>
          </a:graphicData>
        </a:graphic>
      </p:graphicFrame>
      <p:sp>
        <p:nvSpPr>
          <p:cNvPr id="132" name="Google Shape;132;p22"/>
          <p:cNvSpPr txBox="1"/>
          <p:nvPr/>
        </p:nvSpPr>
        <p:spPr>
          <a:xfrm>
            <a:off x="723900" y="2095375"/>
            <a:ext cx="22941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Users Table</a:t>
            </a:r>
            <a:endParaRPr/>
          </a:p>
        </p:txBody>
      </p:sp>
      <p:sp>
        <p:nvSpPr>
          <p:cNvPr id="133" name="Google Shape;133;p22"/>
          <p:cNvSpPr txBox="1"/>
          <p:nvPr>
            <p:ph idx="1" type="body"/>
          </p:nvPr>
        </p:nvSpPr>
        <p:spPr>
          <a:xfrm>
            <a:off x="311700" y="1076275"/>
            <a:ext cx="8520600" cy="7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A relational database stores information in tables consisting of rows and columns</a:t>
            </a:r>
            <a:r>
              <a:rPr b="1" lang="el"/>
              <a:t>; </a:t>
            </a:r>
            <a:r>
              <a:rPr lang="el"/>
              <a:t>the</a:t>
            </a:r>
            <a:r>
              <a:rPr b="1" lang="el"/>
              <a:t> columns (fields/attributes)  </a:t>
            </a:r>
            <a:r>
              <a:rPr lang="el"/>
              <a:t>are the properties of the item and the </a:t>
            </a:r>
            <a:r>
              <a:rPr b="1" lang="el"/>
              <a:t>rows (records, tuples)</a:t>
            </a:r>
            <a:r>
              <a:rPr lang="el"/>
              <a:t> represent individual items</a:t>
            </a:r>
            <a:endParaRPr/>
          </a:p>
          <a:p>
            <a:pPr indent="0" lvl="0" marL="0" rtl="0" algn="l">
              <a:spcBef>
                <a:spcPts val="1600"/>
              </a:spcBef>
              <a:spcAft>
                <a:spcPts val="0"/>
              </a:spcAft>
              <a:buClr>
                <a:schemeClr val="dk1"/>
              </a:buClr>
              <a:buSzPts val="1100"/>
              <a:buFont typeface="Arial"/>
              <a:buNone/>
            </a:pPr>
            <a:r>
              <a:t/>
            </a:r>
            <a:endParaRPr sz="1500">
              <a:solidFill>
                <a:schemeClr val="dk1"/>
              </a:solidFill>
            </a:endParaRPr>
          </a:p>
          <a:p>
            <a:pPr indent="0" lvl="0" marL="0" rtl="0" algn="l">
              <a:spcBef>
                <a:spcPts val="1600"/>
              </a:spcBef>
              <a:spcAft>
                <a:spcPts val="0"/>
              </a:spcAft>
              <a:buClr>
                <a:schemeClr val="dk1"/>
              </a:buClr>
              <a:buSzPts val="1100"/>
              <a:buFont typeface="Arial"/>
              <a:buNone/>
            </a:pPr>
            <a:r>
              <a:t/>
            </a:r>
            <a:endParaRPr sz="1500">
              <a:solidFill>
                <a:schemeClr val="dk1"/>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Relational Databases</a:t>
            </a:r>
            <a:endParaRPr/>
          </a:p>
        </p:txBody>
      </p:sp>
      <p:graphicFrame>
        <p:nvGraphicFramePr>
          <p:cNvPr id="139" name="Google Shape;139;p23"/>
          <p:cNvGraphicFramePr/>
          <p:nvPr/>
        </p:nvGraphicFramePr>
        <p:xfrm>
          <a:off x="541100" y="2229450"/>
          <a:ext cx="3000000" cy="3000000"/>
        </p:xfrm>
        <a:graphic>
          <a:graphicData uri="http://schemas.openxmlformats.org/drawingml/2006/table">
            <a:tbl>
              <a:tblPr>
                <a:noFill/>
                <a:tableStyleId>{4DCEB4B9-C231-49A0-9EAA-699045556FC4}</a:tableStyleId>
              </a:tblPr>
              <a:tblGrid>
                <a:gridCol w="618650"/>
                <a:gridCol w="980875"/>
                <a:gridCol w="992925"/>
                <a:gridCol w="1705275"/>
              </a:tblGrid>
              <a:tr h="545050">
                <a:tc>
                  <a:txBody>
                    <a:bodyPr/>
                    <a:lstStyle/>
                    <a:p>
                      <a:pPr indent="0" lvl="0" marL="0" rtl="0" algn="l">
                        <a:spcBef>
                          <a:spcPts val="0"/>
                        </a:spcBef>
                        <a:spcAft>
                          <a:spcPts val="0"/>
                        </a:spcAft>
                        <a:buNone/>
                      </a:pPr>
                      <a:r>
                        <a:rPr lang="el" sz="1100"/>
                        <a:t>ID</a:t>
                      </a:r>
                      <a:endParaRPr sz="1100"/>
                    </a:p>
                  </a:txBody>
                  <a:tcPr marT="91425" marB="91425" marR="91425" marL="91425">
                    <a:solidFill>
                      <a:srgbClr val="D9D9D9"/>
                    </a:solidFill>
                  </a:tcPr>
                </a:tc>
                <a:tc>
                  <a:txBody>
                    <a:bodyPr/>
                    <a:lstStyle/>
                    <a:p>
                      <a:pPr indent="0" lvl="0" marL="0" rtl="0" algn="l">
                        <a:spcBef>
                          <a:spcPts val="0"/>
                        </a:spcBef>
                        <a:spcAft>
                          <a:spcPts val="0"/>
                        </a:spcAft>
                        <a:buNone/>
                      </a:pPr>
                      <a:r>
                        <a:rPr lang="el" sz="1100"/>
                        <a:t>Name</a:t>
                      </a:r>
                      <a:endParaRPr sz="1100"/>
                    </a:p>
                  </a:txBody>
                  <a:tcPr marT="91425" marB="91425" marR="91425" marL="91425">
                    <a:solidFill>
                      <a:srgbClr val="D9D9D9"/>
                    </a:solidFill>
                  </a:tcPr>
                </a:tc>
                <a:tc>
                  <a:txBody>
                    <a:bodyPr/>
                    <a:lstStyle/>
                    <a:p>
                      <a:pPr indent="0" lvl="0" marL="0" rtl="0" algn="l">
                        <a:spcBef>
                          <a:spcPts val="0"/>
                        </a:spcBef>
                        <a:spcAft>
                          <a:spcPts val="0"/>
                        </a:spcAft>
                        <a:buNone/>
                      </a:pPr>
                      <a:r>
                        <a:rPr lang="el" sz="1100"/>
                        <a:t>Last Name</a:t>
                      </a:r>
                      <a:endParaRPr sz="1100"/>
                    </a:p>
                  </a:txBody>
                  <a:tcPr marT="91425" marB="91425" marR="91425" marL="91425">
                    <a:solidFill>
                      <a:srgbClr val="D9D9D9"/>
                    </a:solidFill>
                  </a:tcPr>
                </a:tc>
                <a:tc>
                  <a:txBody>
                    <a:bodyPr/>
                    <a:lstStyle/>
                    <a:p>
                      <a:pPr indent="0" lvl="0" marL="0" rtl="0" algn="l">
                        <a:spcBef>
                          <a:spcPts val="0"/>
                        </a:spcBef>
                        <a:spcAft>
                          <a:spcPts val="0"/>
                        </a:spcAft>
                        <a:buNone/>
                      </a:pPr>
                      <a:r>
                        <a:rPr lang="el" sz="1100"/>
                        <a:t>e</a:t>
                      </a:r>
                      <a:r>
                        <a:rPr lang="el" sz="1100"/>
                        <a:t>mail</a:t>
                      </a:r>
                      <a:endParaRPr sz="1100"/>
                    </a:p>
                  </a:txBody>
                  <a:tcPr marT="91425" marB="91425" marR="91425" marL="91425">
                    <a:lnB cap="flat" cmpd="sng" w="9525">
                      <a:solidFill>
                        <a:srgbClr val="9E9E9E"/>
                      </a:solidFill>
                      <a:prstDash val="solid"/>
                      <a:round/>
                      <a:headEnd len="sm" w="sm" type="none"/>
                      <a:tailEnd len="sm" w="sm" type="none"/>
                    </a:lnB>
                    <a:solidFill>
                      <a:srgbClr val="D9D9D9"/>
                    </a:solidFill>
                  </a:tcPr>
                </a:tc>
              </a:tr>
              <a:tr h="355325">
                <a:tc>
                  <a:txBody>
                    <a:bodyPr/>
                    <a:lstStyle/>
                    <a:p>
                      <a:pPr indent="0" lvl="0" marL="0" rtl="0" algn="l">
                        <a:spcBef>
                          <a:spcPts val="0"/>
                        </a:spcBef>
                        <a:spcAft>
                          <a:spcPts val="0"/>
                        </a:spcAft>
                        <a:buNone/>
                      </a:pPr>
                      <a:r>
                        <a:rPr lang="el" sz="1100"/>
                        <a:t>got1</a:t>
                      </a:r>
                      <a:endParaRPr sz="1100"/>
                    </a:p>
                  </a:txBody>
                  <a:tcPr marT="91425" marB="91425" marR="91425" marL="91425"/>
                </a:tc>
                <a:tc>
                  <a:txBody>
                    <a:bodyPr/>
                    <a:lstStyle/>
                    <a:p>
                      <a:pPr indent="0" lvl="0" marL="0" rtl="0" algn="l">
                        <a:spcBef>
                          <a:spcPts val="0"/>
                        </a:spcBef>
                        <a:spcAft>
                          <a:spcPts val="0"/>
                        </a:spcAft>
                        <a:buNone/>
                      </a:pPr>
                      <a:r>
                        <a:rPr lang="el" sz="1100"/>
                        <a:t>Daenerys</a:t>
                      </a:r>
                      <a:endParaRPr sz="1100"/>
                    </a:p>
                  </a:txBody>
                  <a:tcPr marT="91425" marB="91425" marR="91425" marL="91425"/>
                </a:tc>
                <a:tc>
                  <a:txBody>
                    <a:bodyPr/>
                    <a:lstStyle/>
                    <a:p>
                      <a:pPr indent="0" lvl="0" marL="0" rtl="0" algn="l">
                        <a:spcBef>
                          <a:spcPts val="0"/>
                        </a:spcBef>
                        <a:spcAft>
                          <a:spcPts val="0"/>
                        </a:spcAft>
                        <a:buNone/>
                      </a:pPr>
                      <a:r>
                        <a:rPr lang="el" sz="1100"/>
                        <a:t>Targaryen</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l" sz="1100"/>
                        <a:t>danny@gotmail.com</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325">
                <a:tc>
                  <a:txBody>
                    <a:bodyPr/>
                    <a:lstStyle/>
                    <a:p>
                      <a:pPr indent="0" lvl="0" marL="0" rtl="0" algn="l">
                        <a:spcBef>
                          <a:spcPts val="0"/>
                        </a:spcBef>
                        <a:spcAft>
                          <a:spcPts val="0"/>
                        </a:spcAft>
                        <a:buNone/>
                      </a:pPr>
                      <a:r>
                        <a:rPr lang="el" sz="1100"/>
                        <a:t>got2</a:t>
                      </a:r>
                      <a:endParaRPr sz="1100"/>
                    </a:p>
                  </a:txBody>
                  <a:tcPr marT="91425" marB="91425" marR="91425" marL="91425"/>
                </a:tc>
                <a:tc>
                  <a:txBody>
                    <a:bodyPr/>
                    <a:lstStyle/>
                    <a:p>
                      <a:pPr indent="0" lvl="0" marL="0" rtl="0" algn="l">
                        <a:spcBef>
                          <a:spcPts val="0"/>
                        </a:spcBef>
                        <a:spcAft>
                          <a:spcPts val="0"/>
                        </a:spcAft>
                        <a:buNone/>
                      </a:pPr>
                      <a:r>
                        <a:rPr lang="el" sz="1100"/>
                        <a:t>John</a:t>
                      </a:r>
                      <a:endParaRPr sz="1100"/>
                    </a:p>
                  </a:txBody>
                  <a:tcPr marT="91425" marB="91425" marR="91425" marL="91425"/>
                </a:tc>
                <a:tc>
                  <a:txBody>
                    <a:bodyPr/>
                    <a:lstStyle/>
                    <a:p>
                      <a:pPr indent="0" lvl="0" marL="0" rtl="0" algn="l">
                        <a:spcBef>
                          <a:spcPts val="0"/>
                        </a:spcBef>
                        <a:spcAft>
                          <a:spcPts val="0"/>
                        </a:spcAft>
                        <a:buNone/>
                      </a:pPr>
                      <a:r>
                        <a:rPr lang="el" sz="1100"/>
                        <a:t>Snow</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l" sz="1100"/>
                        <a:t>john@gotmail.com</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325">
                <a:tc>
                  <a:txBody>
                    <a:bodyPr/>
                    <a:lstStyle/>
                    <a:p>
                      <a:pPr indent="0" lvl="0" marL="0" rtl="0" algn="l">
                        <a:spcBef>
                          <a:spcPts val="0"/>
                        </a:spcBef>
                        <a:spcAft>
                          <a:spcPts val="0"/>
                        </a:spcAft>
                        <a:buNone/>
                      </a:pPr>
                      <a:r>
                        <a:rPr lang="el" sz="1100"/>
                        <a:t>got3</a:t>
                      </a:r>
                      <a:endParaRPr sz="1100"/>
                    </a:p>
                  </a:txBody>
                  <a:tcPr marT="91425" marB="91425" marR="91425" marL="91425"/>
                </a:tc>
                <a:tc>
                  <a:txBody>
                    <a:bodyPr/>
                    <a:lstStyle/>
                    <a:p>
                      <a:pPr indent="0" lvl="0" marL="0" rtl="0" algn="l">
                        <a:spcBef>
                          <a:spcPts val="0"/>
                        </a:spcBef>
                        <a:spcAft>
                          <a:spcPts val="0"/>
                        </a:spcAft>
                        <a:buNone/>
                      </a:pPr>
                      <a:r>
                        <a:rPr lang="el" sz="1100"/>
                        <a:t>Tyrion</a:t>
                      </a:r>
                      <a:endParaRPr sz="1100"/>
                    </a:p>
                  </a:txBody>
                  <a:tcPr marT="91425" marB="91425" marR="91425" marL="91425"/>
                </a:tc>
                <a:tc>
                  <a:txBody>
                    <a:bodyPr/>
                    <a:lstStyle/>
                    <a:p>
                      <a:pPr indent="0" lvl="0" marL="0" rtl="0" algn="l">
                        <a:spcBef>
                          <a:spcPts val="0"/>
                        </a:spcBef>
                        <a:spcAft>
                          <a:spcPts val="0"/>
                        </a:spcAft>
                        <a:buNone/>
                      </a:pPr>
                      <a:r>
                        <a:rPr lang="el" sz="1100"/>
                        <a:t>Lannister</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l" sz="1100"/>
                        <a:t>tyrion@gotmail.com</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325">
                <a:tc>
                  <a:txBody>
                    <a:bodyPr/>
                    <a:lstStyle/>
                    <a:p>
                      <a:pPr indent="0" lvl="0" marL="0" rtl="0" algn="l">
                        <a:spcBef>
                          <a:spcPts val="0"/>
                        </a:spcBef>
                        <a:spcAft>
                          <a:spcPts val="0"/>
                        </a:spcAft>
                        <a:buNone/>
                      </a:pPr>
                      <a:r>
                        <a:rPr lang="el" sz="1100"/>
                        <a:t>got4</a:t>
                      </a:r>
                      <a:endParaRPr sz="1100"/>
                    </a:p>
                  </a:txBody>
                  <a:tcPr marT="91425" marB="91425" marR="91425" marL="91425"/>
                </a:tc>
                <a:tc>
                  <a:txBody>
                    <a:bodyPr/>
                    <a:lstStyle/>
                    <a:p>
                      <a:pPr indent="0" lvl="0" marL="0" rtl="0" algn="l">
                        <a:spcBef>
                          <a:spcPts val="0"/>
                        </a:spcBef>
                        <a:spcAft>
                          <a:spcPts val="0"/>
                        </a:spcAft>
                        <a:buNone/>
                      </a:pPr>
                      <a:r>
                        <a:rPr lang="el" sz="1100"/>
                        <a:t>Arya</a:t>
                      </a:r>
                      <a:endParaRPr sz="1100"/>
                    </a:p>
                  </a:txBody>
                  <a:tcPr marT="91425" marB="91425" marR="91425" marL="91425"/>
                </a:tc>
                <a:tc>
                  <a:txBody>
                    <a:bodyPr/>
                    <a:lstStyle/>
                    <a:p>
                      <a:pPr indent="0" lvl="0" marL="0" rtl="0" algn="l">
                        <a:spcBef>
                          <a:spcPts val="0"/>
                        </a:spcBef>
                        <a:spcAft>
                          <a:spcPts val="0"/>
                        </a:spcAft>
                        <a:buNone/>
                      </a:pPr>
                      <a:r>
                        <a:rPr lang="el" sz="1100"/>
                        <a:t>Stark</a:t>
                      </a:r>
                      <a:endParaRPr sz="11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l" sz="1100"/>
                        <a:t>arya@gotmail.com</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0" name="Google Shape;140;p23"/>
          <p:cNvSpPr txBox="1"/>
          <p:nvPr/>
        </p:nvSpPr>
        <p:spPr>
          <a:xfrm>
            <a:off x="480750" y="1868788"/>
            <a:ext cx="22941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Customers</a:t>
            </a:r>
            <a:r>
              <a:rPr lang="el"/>
              <a:t> Table</a:t>
            </a:r>
            <a:endParaRPr/>
          </a:p>
        </p:txBody>
      </p:sp>
      <p:graphicFrame>
        <p:nvGraphicFramePr>
          <p:cNvPr id="141" name="Google Shape;141;p23"/>
          <p:cNvGraphicFramePr/>
          <p:nvPr/>
        </p:nvGraphicFramePr>
        <p:xfrm>
          <a:off x="5685925" y="716100"/>
          <a:ext cx="3000000" cy="3000000"/>
        </p:xfrm>
        <a:graphic>
          <a:graphicData uri="http://schemas.openxmlformats.org/drawingml/2006/table">
            <a:tbl>
              <a:tblPr>
                <a:noFill/>
                <a:tableStyleId>{4DCEB4B9-C231-49A0-9EAA-699045556FC4}</a:tableStyleId>
              </a:tblPr>
              <a:tblGrid>
                <a:gridCol w="1045750"/>
                <a:gridCol w="1045750"/>
              </a:tblGrid>
              <a:tr h="545050">
                <a:tc>
                  <a:txBody>
                    <a:bodyPr/>
                    <a:lstStyle/>
                    <a:p>
                      <a:pPr indent="0" lvl="0" marL="0" rtl="0" algn="l">
                        <a:spcBef>
                          <a:spcPts val="0"/>
                        </a:spcBef>
                        <a:spcAft>
                          <a:spcPts val="0"/>
                        </a:spcAft>
                        <a:buNone/>
                      </a:pPr>
                      <a:r>
                        <a:rPr lang="el" sz="1100"/>
                        <a:t>ID</a:t>
                      </a:r>
                      <a:endParaRPr sz="1100"/>
                    </a:p>
                  </a:txBody>
                  <a:tcPr marT="91425" marB="91425" marR="91425" marL="91425">
                    <a:solidFill>
                      <a:srgbClr val="D9D9D9"/>
                    </a:solidFill>
                  </a:tcPr>
                </a:tc>
                <a:tc>
                  <a:txBody>
                    <a:bodyPr/>
                    <a:lstStyle/>
                    <a:p>
                      <a:pPr indent="0" lvl="0" marL="0" rtl="0" algn="l">
                        <a:spcBef>
                          <a:spcPts val="0"/>
                        </a:spcBef>
                        <a:spcAft>
                          <a:spcPts val="0"/>
                        </a:spcAft>
                        <a:buNone/>
                      </a:pPr>
                      <a:r>
                        <a:rPr lang="el" sz="1100"/>
                        <a:t>Product Name</a:t>
                      </a:r>
                      <a:endParaRPr sz="1100"/>
                    </a:p>
                  </a:txBody>
                  <a:tcPr marT="91425" marB="91425" marR="91425" marL="91425">
                    <a:solidFill>
                      <a:srgbClr val="D9D9D9"/>
                    </a:solidFill>
                  </a:tcPr>
                </a:tc>
              </a:tr>
              <a:tr h="355325">
                <a:tc>
                  <a:txBody>
                    <a:bodyPr/>
                    <a:lstStyle/>
                    <a:p>
                      <a:pPr indent="0" lvl="0" marL="0" rtl="0" algn="l">
                        <a:spcBef>
                          <a:spcPts val="0"/>
                        </a:spcBef>
                        <a:spcAft>
                          <a:spcPts val="0"/>
                        </a:spcAft>
                        <a:buNone/>
                      </a:pPr>
                      <a:r>
                        <a:rPr lang="el" sz="1100"/>
                        <a:t>prd</a:t>
                      </a:r>
                      <a:r>
                        <a:rPr lang="el" sz="1100"/>
                        <a:t>1</a:t>
                      </a:r>
                      <a:endParaRPr sz="1100"/>
                    </a:p>
                  </a:txBody>
                  <a:tcPr marT="91425" marB="91425" marR="91425" marL="91425"/>
                </a:tc>
                <a:tc>
                  <a:txBody>
                    <a:bodyPr/>
                    <a:lstStyle/>
                    <a:p>
                      <a:pPr indent="0" lvl="0" marL="0" rtl="0" algn="l">
                        <a:spcBef>
                          <a:spcPts val="0"/>
                        </a:spcBef>
                        <a:spcAft>
                          <a:spcPts val="0"/>
                        </a:spcAft>
                        <a:buNone/>
                      </a:pPr>
                      <a:r>
                        <a:rPr lang="el" sz="1100"/>
                        <a:t>Valyrian Steel</a:t>
                      </a:r>
                      <a:endParaRPr sz="1100"/>
                    </a:p>
                  </a:txBody>
                  <a:tcPr marT="91425" marB="91425" marR="91425" marL="91425"/>
                </a:tc>
              </a:tr>
              <a:tr h="355325">
                <a:tc>
                  <a:txBody>
                    <a:bodyPr/>
                    <a:lstStyle/>
                    <a:p>
                      <a:pPr indent="0" lvl="0" marL="0" rtl="0" algn="l">
                        <a:spcBef>
                          <a:spcPts val="0"/>
                        </a:spcBef>
                        <a:spcAft>
                          <a:spcPts val="0"/>
                        </a:spcAft>
                        <a:buNone/>
                      </a:pPr>
                      <a:r>
                        <a:rPr lang="el" sz="1100"/>
                        <a:t>prd</a:t>
                      </a:r>
                      <a:r>
                        <a:rPr lang="el" sz="1100"/>
                        <a:t>2</a:t>
                      </a:r>
                      <a:endParaRPr sz="1100"/>
                    </a:p>
                  </a:txBody>
                  <a:tcPr marT="91425" marB="91425" marR="91425" marL="91425"/>
                </a:tc>
                <a:tc>
                  <a:txBody>
                    <a:bodyPr/>
                    <a:lstStyle/>
                    <a:p>
                      <a:pPr indent="0" lvl="0" marL="0" rtl="0" algn="l">
                        <a:spcBef>
                          <a:spcPts val="0"/>
                        </a:spcBef>
                        <a:spcAft>
                          <a:spcPts val="0"/>
                        </a:spcAft>
                        <a:buNone/>
                      </a:pPr>
                      <a:r>
                        <a:rPr lang="el" sz="1100"/>
                        <a:t>Arrows</a:t>
                      </a:r>
                      <a:endParaRPr sz="1100"/>
                    </a:p>
                  </a:txBody>
                  <a:tcPr marT="91425" marB="91425" marR="91425" marL="91425"/>
                </a:tc>
              </a:tr>
              <a:tr h="355325">
                <a:tc>
                  <a:txBody>
                    <a:bodyPr/>
                    <a:lstStyle/>
                    <a:p>
                      <a:pPr indent="0" lvl="0" marL="0" rtl="0" algn="l">
                        <a:spcBef>
                          <a:spcPts val="0"/>
                        </a:spcBef>
                        <a:spcAft>
                          <a:spcPts val="0"/>
                        </a:spcAft>
                        <a:buNone/>
                      </a:pPr>
                      <a:r>
                        <a:rPr lang="el" sz="1100"/>
                        <a:t>prd</a:t>
                      </a:r>
                      <a:r>
                        <a:rPr lang="el" sz="1100"/>
                        <a:t>3</a:t>
                      </a:r>
                      <a:endParaRPr sz="1100"/>
                    </a:p>
                  </a:txBody>
                  <a:tcPr marT="91425" marB="91425" marR="91425" marL="91425"/>
                </a:tc>
                <a:tc>
                  <a:txBody>
                    <a:bodyPr/>
                    <a:lstStyle/>
                    <a:p>
                      <a:pPr indent="0" lvl="0" marL="0" rtl="0" algn="l">
                        <a:spcBef>
                          <a:spcPts val="0"/>
                        </a:spcBef>
                        <a:spcAft>
                          <a:spcPts val="0"/>
                        </a:spcAft>
                        <a:buNone/>
                      </a:pPr>
                      <a:r>
                        <a:rPr lang="el" sz="1100"/>
                        <a:t>Dog food</a:t>
                      </a:r>
                      <a:endParaRPr sz="1100"/>
                    </a:p>
                  </a:txBody>
                  <a:tcPr marT="91425" marB="91425" marR="91425" marL="91425"/>
                </a:tc>
              </a:tr>
            </a:tbl>
          </a:graphicData>
        </a:graphic>
      </p:graphicFrame>
      <p:sp>
        <p:nvSpPr>
          <p:cNvPr id="142" name="Google Shape;142;p23"/>
          <p:cNvSpPr txBox="1"/>
          <p:nvPr/>
        </p:nvSpPr>
        <p:spPr>
          <a:xfrm>
            <a:off x="5584625" y="351288"/>
            <a:ext cx="22941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Products</a:t>
            </a:r>
            <a:r>
              <a:rPr lang="el"/>
              <a:t> Table</a:t>
            </a:r>
            <a:endParaRPr/>
          </a:p>
        </p:txBody>
      </p:sp>
      <p:graphicFrame>
        <p:nvGraphicFramePr>
          <p:cNvPr id="143" name="Google Shape;143;p23"/>
          <p:cNvGraphicFramePr/>
          <p:nvPr/>
        </p:nvGraphicFramePr>
        <p:xfrm>
          <a:off x="5329125" y="3162725"/>
          <a:ext cx="3000000" cy="3000000"/>
        </p:xfrm>
        <a:graphic>
          <a:graphicData uri="http://schemas.openxmlformats.org/drawingml/2006/table">
            <a:tbl>
              <a:tblPr>
                <a:noFill/>
                <a:tableStyleId>{4DCEB4B9-C231-49A0-9EAA-699045556FC4}</a:tableStyleId>
              </a:tblPr>
              <a:tblGrid>
                <a:gridCol w="1051775"/>
                <a:gridCol w="1051775"/>
                <a:gridCol w="1051775"/>
              </a:tblGrid>
              <a:tr h="545050">
                <a:tc>
                  <a:txBody>
                    <a:bodyPr/>
                    <a:lstStyle/>
                    <a:p>
                      <a:pPr indent="0" lvl="0" marL="0" rtl="0" algn="l">
                        <a:spcBef>
                          <a:spcPts val="0"/>
                        </a:spcBef>
                        <a:spcAft>
                          <a:spcPts val="0"/>
                        </a:spcAft>
                        <a:buNone/>
                      </a:pPr>
                      <a:r>
                        <a:rPr lang="el" sz="1100"/>
                        <a:t>ID</a:t>
                      </a:r>
                      <a:endParaRPr sz="1100"/>
                    </a:p>
                  </a:txBody>
                  <a:tcPr marT="91425" marB="91425" marR="91425" marL="91425">
                    <a:solidFill>
                      <a:srgbClr val="D9D9D9"/>
                    </a:solidFill>
                  </a:tcPr>
                </a:tc>
                <a:tc>
                  <a:txBody>
                    <a:bodyPr/>
                    <a:lstStyle/>
                    <a:p>
                      <a:pPr indent="0" lvl="0" marL="0" rtl="0" algn="l">
                        <a:spcBef>
                          <a:spcPts val="0"/>
                        </a:spcBef>
                        <a:spcAft>
                          <a:spcPts val="0"/>
                        </a:spcAft>
                        <a:buNone/>
                      </a:pPr>
                      <a:r>
                        <a:rPr lang="el" sz="1100"/>
                        <a:t>Customer_ID</a:t>
                      </a:r>
                      <a:endParaRPr sz="1100"/>
                    </a:p>
                  </a:txBody>
                  <a:tcPr marT="91425" marB="91425" marR="91425" marL="91425">
                    <a:solidFill>
                      <a:srgbClr val="D9D9D9"/>
                    </a:solidFill>
                  </a:tcPr>
                </a:tc>
                <a:tc>
                  <a:txBody>
                    <a:bodyPr/>
                    <a:lstStyle/>
                    <a:p>
                      <a:pPr indent="0" lvl="0" marL="0" rtl="0" algn="l">
                        <a:spcBef>
                          <a:spcPts val="0"/>
                        </a:spcBef>
                        <a:spcAft>
                          <a:spcPts val="0"/>
                        </a:spcAft>
                        <a:buNone/>
                      </a:pPr>
                      <a:r>
                        <a:rPr lang="el" sz="1100"/>
                        <a:t>Product_ID</a:t>
                      </a:r>
                      <a:endParaRPr sz="1100"/>
                    </a:p>
                  </a:txBody>
                  <a:tcPr marT="91425" marB="91425" marR="91425" marL="91425">
                    <a:solidFill>
                      <a:srgbClr val="D9D9D9"/>
                    </a:solidFill>
                  </a:tcPr>
                </a:tc>
              </a:tr>
              <a:tr h="355325">
                <a:tc>
                  <a:txBody>
                    <a:bodyPr/>
                    <a:lstStyle/>
                    <a:p>
                      <a:pPr indent="0" lvl="0" marL="0" rtl="0" algn="l">
                        <a:spcBef>
                          <a:spcPts val="0"/>
                        </a:spcBef>
                        <a:spcAft>
                          <a:spcPts val="0"/>
                        </a:spcAft>
                        <a:buNone/>
                      </a:pPr>
                      <a:r>
                        <a:rPr lang="el" sz="1100"/>
                        <a:t>ord1</a:t>
                      </a:r>
                      <a:endParaRPr sz="1100"/>
                    </a:p>
                  </a:txBody>
                  <a:tcPr marT="91425" marB="91425" marR="91425" marL="91425"/>
                </a:tc>
                <a:tc>
                  <a:txBody>
                    <a:bodyPr/>
                    <a:lstStyle/>
                    <a:p>
                      <a:pPr indent="0" lvl="0" marL="0" rtl="0" algn="l">
                        <a:spcBef>
                          <a:spcPts val="0"/>
                        </a:spcBef>
                        <a:spcAft>
                          <a:spcPts val="0"/>
                        </a:spcAft>
                        <a:buNone/>
                      </a:pPr>
                      <a:r>
                        <a:rPr lang="el" sz="1100"/>
                        <a:t>got2</a:t>
                      </a:r>
                      <a:endParaRPr sz="1100"/>
                    </a:p>
                  </a:txBody>
                  <a:tcPr marT="91425" marB="91425" marR="91425" marL="91425"/>
                </a:tc>
                <a:tc>
                  <a:txBody>
                    <a:bodyPr/>
                    <a:lstStyle/>
                    <a:p>
                      <a:pPr indent="0" lvl="0" marL="0" rtl="0" algn="l">
                        <a:spcBef>
                          <a:spcPts val="0"/>
                        </a:spcBef>
                        <a:spcAft>
                          <a:spcPts val="0"/>
                        </a:spcAft>
                        <a:buNone/>
                      </a:pPr>
                      <a:r>
                        <a:rPr lang="el" sz="1100"/>
                        <a:t>prd3</a:t>
                      </a:r>
                      <a:endParaRPr sz="1100"/>
                    </a:p>
                  </a:txBody>
                  <a:tcPr marT="91425" marB="91425" marR="91425" marL="91425"/>
                </a:tc>
              </a:tr>
              <a:tr h="355325">
                <a:tc>
                  <a:txBody>
                    <a:bodyPr/>
                    <a:lstStyle/>
                    <a:p>
                      <a:pPr indent="0" lvl="0" marL="0" rtl="0" algn="l">
                        <a:spcBef>
                          <a:spcPts val="0"/>
                        </a:spcBef>
                        <a:spcAft>
                          <a:spcPts val="0"/>
                        </a:spcAft>
                        <a:buNone/>
                      </a:pPr>
                      <a:r>
                        <a:rPr lang="el" sz="1100"/>
                        <a:t>ord2</a:t>
                      </a:r>
                      <a:endParaRPr sz="1100"/>
                    </a:p>
                  </a:txBody>
                  <a:tcPr marT="91425" marB="91425" marR="91425" marL="91425"/>
                </a:tc>
                <a:tc>
                  <a:txBody>
                    <a:bodyPr/>
                    <a:lstStyle/>
                    <a:p>
                      <a:pPr indent="0" lvl="0" marL="0" rtl="0" algn="l">
                        <a:spcBef>
                          <a:spcPts val="0"/>
                        </a:spcBef>
                        <a:spcAft>
                          <a:spcPts val="0"/>
                        </a:spcAft>
                        <a:buNone/>
                      </a:pPr>
                      <a:r>
                        <a:rPr lang="el" sz="1100"/>
                        <a:t>got2</a:t>
                      </a:r>
                      <a:endParaRPr sz="1100"/>
                    </a:p>
                  </a:txBody>
                  <a:tcPr marT="91425" marB="91425" marR="91425" marL="91425"/>
                </a:tc>
                <a:tc>
                  <a:txBody>
                    <a:bodyPr/>
                    <a:lstStyle/>
                    <a:p>
                      <a:pPr indent="0" lvl="0" marL="0" rtl="0" algn="l">
                        <a:spcBef>
                          <a:spcPts val="0"/>
                        </a:spcBef>
                        <a:spcAft>
                          <a:spcPts val="0"/>
                        </a:spcAft>
                        <a:buNone/>
                      </a:pPr>
                      <a:r>
                        <a:rPr lang="el" sz="1100"/>
                        <a:t>prd1</a:t>
                      </a:r>
                      <a:endParaRPr sz="1100"/>
                    </a:p>
                  </a:txBody>
                  <a:tcPr marT="91425" marB="91425" marR="91425" marL="91425"/>
                </a:tc>
              </a:tr>
              <a:tr h="355325">
                <a:tc>
                  <a:txBody>
                    <a:bodyPr/>
                    <a:lstStyle/>
                    <a:p>
                      <a:pPr indent="0" lvl="0" marL="0" rtl="0" algn="l">
                        <a:spcBef>
                          <a:spcPts val="0"/>
                        </a:spcBef>
                        <a:spcAft>
                          <a:spcPts val="0"/>
                        </a:spcAft>
                        <a:buNone/>
                      </a:pPr>
                      <a:r>
                        <a:rPr lang="el" sz="1100"/>
                        <a:t>ord3</a:t>
                      </a:r>
                      <a:endParaRPr sz="1100"/>
                    </a:p>
                  </a:txBody>
                  <a:tcPr marT="91425" marB="91425" marR="91425" marL="91425"/>
                </a:tc>
                <a:tc>
                  <a:txBody>
                    <a:bodyPr/>
                    <a:lstStyle/>
                    <a:p>
                      <a:pPr indent="0" lvl="0" marL="0" rtl="0" algn="l">
                        <a:spcBef>
                          <a:spcPts val="0"/>
                        </a:spcBef>
                        <a:spcAft>
                          <a:spcPts val="0"/>
                        </a:spcAft>
                        <a:buNone/>
                      </a:pPr>
                      <a:r>
                        <a:rPr lang="el" sz="1100"/>
                        <a:t>got4</a:t>
                      </a:r>
                      <a:endParaRPr sz="1100"/>
                    </a:p>
                  </a:txBody>
                  <a:tcPr marT="91425" marB="91425" marR="91425" marL="91425"/>
                </a:tc>
                <a:tc>
                  <a:txBody>
                    <a:bodyPr/>
                    <a:lstStyle/>
                    <a:p>
                      <a:pPr indent="0" lvl="0" marL="0" rtl="0" algn="l">
                        <a:spcBef>
                          <a:spcPts val="0"/>
                        </a:spcBef>
                        <a:spcAft>
                          <a:spcPts val="0"/>
                        </a:spcAft>
                        <a:buNone/>
                      </a:pPr>
                      <a:r>
                        <a:rPr lang="el" sz="1100"/>
                        <a:t>prd2</a:t>
                      </a:r>
                      <a:endParaRPr sz="1100"/>
                    </a:p>
                  </a:txBody>
                  <a:tcPr marT="91425" marB="91425" marR="91425" marL="91425"/>
                </a:tc>
              </a:tr>
            </a:tbl>
          </a:graphicData>
        </a:graphic>
      </p:graphicFrame>
      <p:sp>
        <p:nvSpPr>
          <p:cNvPr id="144" name="Google Shape;144;p23"/>
          <p:cNvSpPr txBox="1"/>
          <p:nvPr/>
        </p:nvSpPr>
        <p:spPr>
          <a:xfrm>
            <a:off x="5244400" y="2811788"/>
            <a:ext cx="22941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Orders</a:t>
            </a:r>
            <a:r>
              <a:rPr lang="el"/>
              <a:t> Table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Relational Databases</a:t>
            </a:r>
            <a:endParaRPr/>
          </a:p>
        </p:txBody>
      </p:sp>
      <p:sp>
        <p:nvSpPr>
          <p:cNvPr id="150" name="Google Shape;150;p24"/>
          <p:cNvSpPr txBox="1"/>
          <p:nvPr/>
        </p:nvSpPr>
        <p:spPr>
          <a:xfrm>
            <a:off x="651775" y="1747025"/>
            <a:ext cx="28638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Customers_and_Orders Table</a:t>
            </a:r>
            <a:endParaRPr/>
          </a:p>
        </p:txBody>
      </p:sp>
      <p:graphicFrame>
        <p:nvGraphicFramePr>
          <p:cNvPr id="151" name="Google Shape;151;p24"/>
          <p:cNvGraphicFramePr/>
          <p:nvPr/>
        </p:nvGraphicFramePr>
        <p:xfrm>
          <a:off x="651775" y="2038325"/>
          <a:ext cx="3000000" cy="3000000"/>
        </p:xfrm>
        <a:graphic>
          <a:graphicData uri="http://schemas.openxmlformats.org/drawingml/2006/table">
            <a:tbl>
              <a:tblPr>
                <a:noFill/>
                <a:tableStyleId>{4DCEB4B9-C231-49A0-9EAA-699045556FC4}</a:tableStyleId>
              </a:tblPr>
              <a:tblGrid>
                <a:gridCol w="989175"/>
                <a:gridCol w="1254800"/>
                <a:gridCol w="1460050"/>
                <a:gridCol w="1121975"/>
              </a:tblGrid>
              <a:tr h="517375">
                <a:tc>
                  <a:txBody>
                    <a:bodyPr/>
                    <a:lstStyle/>
                    <a:p>
                      <a:pPr indent="0" lvl="0" marL="0" rtl="0" algn="l">
                        <a:spcBef>
                          <a:spcPts val="0"/>
                        </a:spcBef>
                        <a:spcAft>
                          <a:spcPts val="0"/>
                        </a:spcAft>
                        <a:buNone/>
                      </a:pPr>
                      <a:r>
                        <a:rPr lang="el"/>
                        <a:t>Name</a:t>
                      </a:r>
                      <a:endParaRPr/>
                    </a:p>
                  </a:txBody>
                  <a:tcPr marT="91425" marB="91425" marR="91425" marL="91425">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l"/>
                        <a:t>Last Name</a:t>
                      </a:r>
                      <a:endParaRPr/>
                    </a:p>
                  </a:txBody>
                  <a:tcPr marT="91425" marB="91425" marR="91425" marL="91425">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l"/>
                        <a:t>e</a:t>
                      </a:r>
                      <a:r>
                        <a:rPr lang="el"/>
                        <a:t>mail</a:t>
                      </a:r>
                      <a:endParaRPr/>
                    </a:p>
                  </a:txBody>
                  <a:tcPr marT="91425" marB="91425" marR="91425" marL="91425">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l"/>
                        <a:t>Product</a:t>
                      </a:r>
                      <a:endParaRPr/>
                    </a:p>
                  </a:txBody>
                  <a:tcPr marT="91425" marB="91425" marR="91425" marL="91425">
                    <a:solidFill>
                      <a:srgbClr val="EFEFEF"/>
                    </a:solidFill>
                  </a:tcPr>
                </a:tc>
              </a:tr>
              <a:tr h="381000">
                <a:tc>
                  <a:txBody>
                    <a:bodyPr/>
                    <a:lstStyle/>
                    <a:p>
                      <a:pPr indent="0" lvl="0" marL="0" rtl="0" algn="l">
                        <a:spcBef>
                          <a:spcPts val="0"/>
                        </a:spcBef>
                        <a:spcAft>
                          <a:spcPts val="0"/>
                        </a:spcAft>
                        <a:buNone/>
                      </a:pPr>
                      <a:r>
                        <a:rPr lang="el" sz="1100"/>
                        <a:t>Daenerys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sz="1100"/>
                        <a:t>Targaryen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l" sz="1100">
                          <a:solidFill>
                            <a:schemeClr val="dk1"/>
                          </a:solidFill>
                        </a:rPr>
                        <a:t>danny@gotmail.com</a:t>
                      </a:r>
                      <a:endParaRPr sz="1100">
                        <a:solidFill>
                          <a:schemeClr val="dk1"/>
                        </a:solidFill>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sz="1100"/>
                        <a:t>Arrows</a:t>
                      </a:r>
                      <a:endParaRPr sz="1100"/>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l" sz="1100"/>
                        <a:t>John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sz="1100"/>
                        <a:t>Snow</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l" sz="1100">
                          <a:solidFill>
                            <a:schemeClr val="dk1"/>
                          </a:solidFill>
                        </a:rPr>
                        <a:t>john@gotmail.com</a:t>
                      </a:r>
                      <a:endParaRPr sz="1100">
                        <a:solidFill>
                          <a:schemeClr val="dk1"/>
                        </a:solidFill>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l" sz="1100"/>
                        <a:t>Arrows</a:t>
                      </a:r>
                      <a:endParaRPr sz="1100"/>
                    </a:p>
                  </a:txBody>
                  <a:tcPr marT="91425" marB="91425" marR="91425" marL="91425"/>
                </a:tc>
              </a:tr>
              <a:tr h="381000">
                <a:tc>
                  <a:txBody>
                    <a:bodyPr/>
                    <a:lstStyle/>
                    <a:p>
                      <a:pPr indent="0" lvl="0" marL="0" rtl="0" algn="l">
                        <a:spcBef>
                          <a:spcPts val="0"/>
                        </a:spcBef>
                        <a:spcAft>
                          <a:spcPts val="0"/>
                        </a:spcAft>
                        <a:buNone/>
                      </a:pPr>
                      <a:r>
                        <a:rPr lang="el" sz="1100"/>
                        <a:t>John</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sz="1100"/>
                        <a:t>Snow</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l" sz="1100">
                          <a:solidFill>
                            <a:schemeClr val="dk1"/>
                          </a:solidFill>
                        </a:rPr>
                        <a:t>john@gotmail.com</a:t>
                      </a:r>
                      <a:endParaRPr sz="1100">
                        <a:solidFill>
                          <a:schemeClr val="dk1"/>
                        </a:solidFill>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l" sz="1100"/>
                        <a:t>Dog Food</a:t>
                      </a:r>
                      <a:endParaRPr sz="1100"/>
                    </a:p>
                  </a:txBody>
                  <a:tcPr marT="91425" marB="91425" marR="91425" marL="91425"/>
                </a:tc>
              </a:tr>
            </a:tbl>
          </a:graphicData>
        </a:graphic>
      </p:graphicFrame>
      <p:sp>
        <p:nvSpPr>
          <p:cNvPr id="152" name="Google Shape;152;p24"/>
          <p:cNvSpPr txBox="1"/>
          <p:nvPr/>
        </p:nvSpPr>
        <p:spPr>
          <a:xfrm>
            <a:off x="736500" y="4442400"/>
            <a:ext cx="7667100" cy="6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1800">
                <a:solidFill>
                  <a:srgbClr val="666666"/>
                </a:solidFill>
              </a:rPr>
              <a:t>We want to avoid </a:t>
            </a:r>
            <a:r>
              <a:rPr b="1" lang="el" sz="1800">
                <a:solidFill>
                  <a:srgbClr val="666666"/>
                </a:solidFill>
              </a:rPr>
              <a:t>data redundancy</a:t>
            </a:r>
            <a:endParaRPr b="1" sz="1800">
              <a:solidFill>
                <a:srgbClr val="666666"/>
              </a:solidFill>
            </a:endParaRPr>
          </a:p>
        </p:txBody>
      </p:sp>
      <p:sp>
        <p:nvSpPr>
          <p:cNvPr id="153" name="Google Shape;153;p24"/>
          <p:cNvSpPr txBox="1"/>
          <p:nvPr/>
        </p:nvSpPr>
        <p:spPr>
          <a:xfrm>
            <a:off x="651775" y="1053200"/>
            <a:ext cx="5034900" cy="4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1800">
                <a:solidFill>
                  <a:srgbClr val="666666"/>
                </a:solidFill>
              </a:rPr>
              <a:t>Why not everything in one table?</a:t>
            </a:r>
            <a:endParaRPr sz="1800">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Identifying a record</a:t>
            </a:r>
            <a:endParaRPr/>
          </a:p>
        </p:txBody>
      </p:sp>
      <p:pic>
        <p:nvPicPr>
          <p:cNvPr id="159" name="Google Shape;159;p25"/>
          <p:cNvPicPr preferRelativeResize="0"/>
          <p:nvPr/>
        </p:nvPicPr>
        <p:blipFill>
          <a:blip r:embed="rId3">
            <a:alphaModFix/>
          </a:blip>
          <a:stretch>
            <a:fillRect/>
          </a:stretch>
        </p:blipFill>
        <p:spPr>
          <a:xfrm>
            <a:off x="2503067" y="1152475"/>
            <a:ext cx="4693782" cy="3520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Primary Key</a:t>
            </a:r>
            <a:endParaRPr/>
          </a:p>
        </p:txBody>
      </p:sp>
      <p:graphicFrame>
        <p:nvGraphicFramePr>
          <p:cNvPr id="165" name="Google Shape;165;p26"/>
          <p:cNvGraphicFramePr/>
          <p:nvPr/>
        </p:nvGraphicFramePr>
        <p:xfrm>
          <a:off x="741200" y="1978250"/>
          <a:ext cx="3000000" cy="3000000"/>
        </p:xfrm>
        <a:graphic>
          <a:graphicData uri="http://schemas.openxmlformats.org/drawingml/2006/table">
            <a:tbl>
              <a:tblPr>
                <a:noFill/>
                <a:tableStyleId>{4DCEB4B9-C231-49A0-9EAA-699045556FC4}</a:tableStyleId>
              </a:tblPr>
              <a:tblGrid>
                <a:gridCol w="1915400"/>
                <a:gridCol w="1915400"/>
                <a:gridCol w="1915400"/>
                <a:gridCol w="2036125"/>
              </a:tblGrid>
              <a:tr h="381000">
                <a:tc>
                  <a:txBody>
                    <a:bodyPr/>
                    <a:lstStyle/>
                    <a:p>
                      <a:pPr indent="0" lvl="0" marL="0" rtl="0" algn="l">
                        <a:spcBef>
                          <a:spcPts val="0"/>
                        </a:spcBef>
                        <a:spcAft>
                          <a:spcPts val="0"/>
                        </a:spcAft>
                        <a:buNone/>
                      </a:pPr>
                      <a:r>
                        <a:rPr lang="el"/>
                        <a:t>ID</a:t>
                      </a:r>
                      <a:endParaRPr/>
                    </a:p>
                  </a:txBody>
                  <a:tcPr marT="91425" marB="91425" marR="91425" marL="91425">
                    <a:solidFill>
                      <a:srgbClr val="D9D9D9"/>
                    </a:solidFill>
                  </a:tcPr>
                </a:tc>
                <a:tc>
                  <a:txBody>
                    <a:bodyPr/>
                    <a:lstStyle/>
                    <a:p>
                      <a:pPr indent="0" lvl="0" marL="0" rtl="0" algn="l">
                        <a:spcBef>
                          <a:spcPts val="0"/>
                        </a:spcBef>
                        <a:spcAft>
                          <a:spcPts val="0"/>
                        </a:spcAft>
                        <a:buNone/>
                      </a:pPr>
                      <a:r>
                        <a:rPr lang="el"/>
                        <a:t>Name</a:t>
                      </a:r>
                      <a:endParaRPr/>
                    </a:p>
                  </a:txBody>
                  <a:tcPr marT="91425" marB="91425" marR="91425" marL="91425">
                    <a:solidFill>
                      <a:srgbClr val="D9D9D9"/>
                    </a:solidFill>
                  </a:tcPr>
                </a:tc>
                <a:tc>
                  <a:txBody>
                    <a:bodyPr/>
                    <a:lstStyle/>
                    <a:p>
                      <a:pPr indent="0" lvl="0" marL="0" rtl="0" algn="l">
                        <a:spcBef>
                          <a:spcPts val="0"/>
                        </a:spcBef>
                        <a:spcAft>
                          <a:spcPts val="0"/>
                        </a:spcAft>
                        <a:buNone/>
                      </a:pPr>
                      <a:r>
                        <a:rPr lang="el"/>
                        <a:t>Last Name</a:t>
                      </a:r>
                      <a:endParaRPr/>
                    </a:p>
                  </a:txBody>
                  <a:tcPr marT="91425" marB="91425" marR="91425" marL="91425">
                    <a:solidFill>
                      <a:srgbClr val="D9D9D9"/>
                    </a:solidFill>
                  </a:tcPr>
                </a:tc>
                <a:tc>
                  <a:txBody>
                    <a:bodyPr/>
                    <a:lstStyle/>
                    <a:p>
                      <a:pPr indent="0" lvl="0" marL="0" rtl="0" algn="l">
                        <a:spcBef>
                          <a:spcPts val="0"/>
                        </a:spcBef>
                        <a:spcAft>
                          <a:spcPts val="0"/>
                        </a:spcAft>
                        <a:buNone/>
                      </a:pPr>
                      <a:r>
                        <a:rPr lang="el"/>
                        <a:t>email</a:t>
                      </a:r>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rPr lang="el">
                          <a:highlight>
                            <a:srgbClr val="FFFF00"/>
                          </a:highlight>
                        </a:rPr>
                        <a:t>1</a:t>
                      </a:r>
                      <a:endParaRPr>
                        <a:highlight>
                          <a:srgbClr val="FFFF00"/>
                        </a:highlight>
                      </a:endParaRPr>
                    </a:p>
                  </a:txBody>
                  <a:tcPr marT="91425" marB="91425" marR="91425" marL="91425"/>
                </a:tc>
                <a:tc>
                  <a:txBody>
                    <a:bodyPr/>
                    <a:lstStyle/>
                    <a:p>
                      <a:pPr indent="0" lvl="0" marL="0" rtl="0" algn="l">
                        <a:spcBef>
                          <a:spcPts val="0"/>
                        </a:spcBef>
                        <a:spcAft>
                          <a:spcPts val="0"/>
                        </a:spcAft>
                        <a:buNone/>
                      </a:pPr>
                      <a:r>
                        <a:rPr lang="el"/>
                        <a:t>Walder</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a:t>Frey</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a:t>walder19</a:t>
                      </a:r>
                      <a:r>
                        <a:rPr lang="el"/>
                        <a:t>@gmail.com</a:t>
                      </a:r>
                      <a:endParaRPr/>
                    </a:p>
                  </a:txBody>
                  <a:tcPr marT="91425" marB="91425" marR="91425" marL="91425"/>
                </a:tc>
              </a:tr>
              <a:tr h="381000">
                <a:tc>
                  <a:txBody>
                    <a:bodyPr/>
                    <a:lstStyle/>
                    <a:p>
                      <a:pPr indent="0" lvl="0" marL="0" rtl="0" algn="l">
                        <a:spcBef>
                          <a:spcPts val="0"/>
                        </a:spcBef>
                        <a:spcAft>
                          <a:spcPts val="0"/>
                        </a:spcAft>
                        <a:buNone/>
                      </a:pPr>
                      <a:r>
                        <a:rPr lang="el">
                          <a:highlight>
                            <a:srgbClr val="FFFF00"/>
                          </a:highlight>
                        </a:rPr>
                        <a:t>2</a:t>
                      </a:r>
                      <a:endParaRPr>
                        <a:highlight>
                          <a:srgbClr val="FFFF00"/>
                        </a:highlight>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l"/>
                        <a:t>Walder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a:t>Frey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a:t>wfrey</a:t>
                      </a:r>
                      <a:r>
                        <a:rPr lang="el"/>
                        <a:t>@gmail.com</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l">
                          <a:highlight>
                            <a:srgbClr val="FFFF00"/>
                          </a:highlight>
                        </a:rPr>
                        <a:t>3</a:t>
                      </a:r>
                      <a:endParaRPr>
                        <a:highlight>
                          <a:srgbClr val="FFFF00"/>
                        </a:highlight>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l"/>
                        <a:t>Walder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a:t>Frey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a:t>walderfrey</a:t>
                      </a:r>
                      <a:r>
                        <a:rPr lang="el"/>
                        <a:t>@gmail.com</a:t>
                      </a:r>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l">
                          <a:highlight>
                            <a:srgbClr val="FFFF00"/>
                          </a:highlight>
                        </a:rPr>
                        <a:t>4</a:t>
                      </a:r>
                      <a:endParaRPr>
                        <a:highlight>
                          <a:srgbClr val="FFFF00"/>
                        </a:highlight>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l"/>
                        <a:t>Walder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a:t>Frey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l"/>
                        <a:t>wfrey91</a:t>
                      </a:r>
                      <a:r>
                        <a:rPr lang="el"/>
                        <a:t>@gmail.com</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66" name="Google Shape;166;p26"/>
          <p:cNvSpPr txBox="1"/>
          <p:nvPr>
            <p:ph idx="1" type="body"/>
          </p:nvPr>
        </p:nvSpPr>
        <p:spPr>
          <a:xfrm>
            <a:off x="311700" y="1152475"/>
            <a:ext cx="8520600" cy="68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l"/>
              <a:t>A unique identifier: Cannot be repeated in the database.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Primary Key</a:t>
            </a:r>
            <a:endParaRPr/>
          </a:p>
        </p:txBody>
      </p:sp>
      <p:sp>
        <p:nvSpPr>
          <p:cNvPr id="172" name="Google Shape;17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l"/>
              <a:t>A unique identifier: Cannot be repeated in the database.</a:t>
            </a:r>
            <a:endParaRPr/>
          </a:p>
        </p:txBody>
      </p:sp>
      <p:graphicFrame>
        <p:nvGraphicFramePr>
          <p:cNvPr id="173" name="Google Shape;173;p27"/>
          <p:cNvGraphicFramePr/>
          <p:nvPr/>
        </p:nvGraphicFramePr>
        <p:xfrm>
          <a:off x="741200" y="1978250"/>
          <a:ext cx="3000000" cy="3000000"/>
        </p:xfrm>
        <a:graphic>
          <a:graphicData uri="http://schemas.openxmlformats.org/drawingml/2006/table">
            <a:tbl>
              <a:tblPr>
                <a:noFill/>
                <a:tableStyleId>{4DCEB4B9-C231-49A0-9EAA-699045556FC4}</a:tableStyleId>
              </a:tblPr>
              <a:tblGrid>
                <a:gridCol w="1915400"/>
                <a:gridCol w="1915400"/>
                <a:gridCol w="1915400"/>
                <a:gridCol w="1915400"/>
              </a:tblGrid>
              <a:tr h="381000">
                <a:tc>
                  <a:txBody>
                    <a:bodyPr/>
                    <a:lstStyle/>
                    <a:p>
                      <a:pPr indent="0" lvl="0" marL="0" rtl="0" algn="l">
                        <a:spcBef>
                          <a:spcPts val="0"/>
                        </a:spcBef>
                        <a:spcAft>
                          <a:spcPts val="0"/>
                        </a:spcAft>
                        <a:buNone/>
                      </a:pPr>
                      <a:r>
                        <a:rPr lang="el"/>
                        <a:t>ID</a:t>
                      </a:r>
                      <a:endParaRPr/>
                    </a:p>
                  </a:txBody>
                  <a:tcPr marT="91425" marB="91425" marR="91425" marL="91425">
                    <a:solidFill>
                      <a:srgbClr val="D9D9D9"/>
                    </a:solidFill>
                  </a:tcPr>
                </a:tc>
                <a:tc>
                  <a:txBody>
                    <a:bodyPr/>
                    <a:lstStyle/>
                    <a:p>
                      <a:pPr indent="0" lvl="0" marL="0" rtl="0" algn="l">
                        <a:spcBef>
                          <a:spcPts val="0"/>
                        </a:spcBef>
                        <a:spcAft>
                          <a:spcPts val="0"/>
                        </a:spcAft>
                        <a:buNone/>
                      </a:pPr>
                      <a:r>
                        <a:rPr lang="el"/>
                        <a:t>Name</a:t>
                      </a:r>
                      <a:endParaRPr/>
                    </a:p>
                  </a:txBody>
                  <a:tcPr marT="91425" marB="91425" marR="91425" marL="91425">
                    <a:solidFill>
                      <a:srgbClr val="D9D9D9"/>
                    </a:solidFill>
                  </a:tcPr>
                </a:tc>
                <a:tc>
                  <a:txBody>
                    <a:bodyPr/>
                    <a:lstStyle/>
                    <a:p>
                      <a:pPr indent="0" lvl="0" marL="0" rtl="0" algn="l">
                        <a:spcBef>
                          <a:spcPts val="0"/>
                        </a:spcBef>
                        <a:spcAft>
                          <a:spcPts val="0"/>
                        </a:spcAft>
                        <a:buNone/>
                      </a:pPr>
                      <a:r>
                        <a:rPr lang="el"/>
                        <a:t>Last Name</a:t>
                      </a:r>
                      <a:endParaRPr/>
                    </a:p>
                  </a:txBody>
                  <a:tcPr marT="91425" marB="91425" marR="91425" marL="91425">
                    <a:solidFill>
                      <a:srgbClr val="D9D9D9"/>
                    </a:solidFill>
                  </a:tcPr>
                </a:tc>
                <a:tc>
                  <a:txBody>
                    <a:bodyPr/>
                    <a:lstStyle/>
                    <a:p>
                      <a:pPr indent="0" lvl="0" marL="0" rtl="0" algn="l">
                        <a:spcBef>
                          <a:spcPts val="0"/>
                        </a:spcBef>
                        <a:spcAft>
                          <a:spcPts val="0"/>
                        </a:spcAft>
                        <a:buNone/>
                      </a:pPr>
                      <a:r>
                        <a:rPr lang="el"/>
                        <a:t>email</a:t>
                      </a:r>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rPr lang="el">
                          <a:highlight>
                            <a:srgbClr val="FFFF00"/>
                          </a:highlight>
                        </a:rPr>
                        <a:t>got1</a:t>
                      </a:r>
                      <a:endParaRPr>
                        <a:highlight>
                          <a:srgbClr val="FFFF00"/>
                        </a:highlight>
                      </a:endParaRPr>
                    </a:p>
                  </a:txBody>
                  <a:tcPr marT="91425" marB="91425" marR="91425" marL="91425"/>
                </a:tc>
                <a:tc>
                  <a:txBody>
                    <a:bodyPr/>
                    <a:lstStyle/>
                    <a:p>
                      <a:pPr indent="0" lvl="0" marL="0" rtl="0" algn="l">
                        <a:spcBef>
                          <a:spcPts val="0"/>
                        </a:spcBef>
                        <a:spcAft>
                          <a:spcPts val="0"/>
                        </a:spcAft>
                        <a:buNone/>
                      </a:pPr>
                      <a:r>
                        <a:rPr lang="el"/>
                        <a:t>Daenerys</a:t>
                      </a:r>
                      <a:endParaRPr/>
                    </a:p>
                  </a:txBody>
                  <a:tcPr marT="91425" marB="91425" marR="91425" marL="91425"/>
                </a:tc>
                <a:tc>
                  <a:txBody>
                    <a:bodyPr/>
                    <a:lstStyle/>
                    <a:p>
                      <a:pPr indent="0" lvl="0" marL="0" rtl="0" algn="l">
                        <a:spcBef>
                          <a:spcPts val="0"/>
                        </a:spcBef>
                        <a:spcAft>
                          <a:spcPts val="0"/>
                        </a:spcAft>
                        <a:buNone/>
                      </a:pPr>
                      <a:r>
                        <a:rPr lang="el"/>
                        <a:t>Targaryen</a:t>
                      </a:r>
                      <a:endParaRPr/>
                    </a:p>
                  </a:txBody>
                  <a:tcPr marT="91425" marB="91425" marR="91425" marL="91425"/>
                </a:tc>
                <a:tc>
                  <a:txBody>
                    <a:bodyPr/>
                    <a:lstStyle/>
                    <a:p>
                      <a:pPr indent="0" lvl="0" marL="0" rtl="0" algn="l">
                        <a:spcBef>
                          <a:spcPts val="0"/>
                        </a:spcBef>
                        <a:spcAft>
                          <a:spcPts val="0"/>
                        </a:spcAft>
                        <a:buNone/>
                      </a:pPr>
                      <a:r>
                        <a:rPr lang="el"/>
                        <a:t>danny@gotmail.com</a:t>
                      </a:r>
                      <a:endParaRPr/>
                    </a:p>
                  </a:txBody>
                  <a:tcPr marT="91425" marB="91425" marR="91425" marL="91425"/>
                </a:tc>
              </a:tr>
              <a:tr h="381000">
                <a:tc>
                  <a:txBody>
                    <a:bodyPr/>
                    <a:lstStyle/>
                    <a:p>
                      <a:pPr indent="0" lvl="0" marL="0" rtl="0" algn="l">
                        <a:spcBef>
                          <a:spcPts val="0"/>
                        </a:spcBef>
                        <a:spcAft>
                          <a:spcPts val="0"/>
                        </a:spcAft>
                        <a:buNone/>
                      </a:pPr>
                      <a:r>
                        <a:rPr lang="el">
                          <a:highlight>
                            <a:srgbClr val="FFFF00"/>
                          </a:highlight>
                        </a:rPr>
                        <a:t>got2</a:t>
                      </a:r>
                      <a:endParaRPr>
                        <a:highlight>
                          <a:srgbClr val="FFFF00"/>
                        </a:highlight>
                      </a:endParaRPr>
                    </a:p>
                  </a:txBody>
                  <a:tcPr marT="91425" marB="91425" marR="91425" marL="91425"/>
                </a:tc>
                <a:tc>
                  <a:txBody>
                    <a:bodyPr/>
                    <a:lstStyle/>
                    <a:p>
                      <a:pPr indent="0" lvl="0" marL="0" rtl="0" algn="l">
                        <a:spcBef>
                          <a:spcPts val="0"/>
                        </a:spcBef>
                        <a:spcAft>
                          <a:spcPts val="0"/>
                        </a:spcAft>
                        <a:buNone/>
                      </a:pPr>
                      <a:r>
                        <a:rPr lang="el"/>
                        <a:t>John</a:t>
                      </a:r>
                      <a:endParaRPr/>
                    </a:p>
                  </a:txBody>
                  <a:tcPr marT="91425" marB="91425" marR="91425" marL="91425"/>
                </a:tc>
                <a:tc>
                  <a:txBody>
                    <a:bodyPr/>
                    <a:lstStyle/>
                    <a:p>
                      <a:pPr indent="0" lvl="0" marL="0" rtl="0" algn="l">
                        <a:spcBef>
                          <a:spcPts val="0"/>
                        </a:spcBef>
                        <a:spcAft>
                          <a:spcPts val="0"/>
                        </a:spcAft>
                        <a:buNone/>
                      </a:pPr>
                      <a:r>
                        <a:rPr lang="el"/>
                        <a:t>Snow</a:t>
                      </a:r>
                      <a:endParaRPr/>
                    </a:p>
                  </a:txBody>
                  <a:tcPr marT="91425" marB="91425" marR="91425" marL="91425"/>
                </a:tc>
                <a:tc>
                  <a:txBody>
                    <a:bodyPr/>
                    <a:lstStyle/>
                    <a:p>
                      <a:pPr indent="0" lvl="0" marL="0" rtl="0" algn="l">
                        <a:spcBef>
                          <a:spcPts val="0"/>
                        </a:spcBef>
                        <a:spcAft>
                          <a:spcPts val="0"/>
                        </a:spcAft>
                        <a:buNone/>
                      </a:pPr>
                      <a:r>
                        <a:rPr lang="el"/>
                        <a:t>john@gotmail.com</a:t>
                      </a:r>
                      <a:endParaRPr/>
                    </a:p>
                  </a:txBody>
                  <a:tcPr marT="91425" marB="91425" marR="91425" marL="91425"/>
                </a:tc>
              </a:tr>
              <a:tr h="381000">
                <a:tc>
                  <a:txBody>
                    <a:bodyPr/>
                    <a:lstStyle/>
                    <a:p>
                      <a:pPr indent="0" lvl="0" marL="0" rtl="0" algn="l">
                        <a:spcBef>
                          <a:spcPts val="0"/>
                        </a:spcBef>
                        <a:spcAft>
                          <a:spcPts val="0"/>
                        </a:spcAft>
                        <a:buNone/>
                      </a:pPr>
                      <a:r>
                        <a:rPr lang="el">
                          <a:highlight>
                            <a:srgbClr val="FFFF00"/>
                          </a:highlight>
                        </a:rPr>
                        <a:t>got3</a:t>
                      </a:r>
                      <a:endParaRPr>
                        <a:highlight>
                          <a:srgbClr val="FFFF00"/>
                        </a:highlight>
                      </a:endParaRPr>
                    </a:p>
                  </a:txBody>
                  <a:tcPr marT="91425" marB="91425" marR="91425" marL="91425"/>
                </a:tc>
                <a:tc>
                  <a:txBody>
                    <a:bodyPr/>
                    <a:lstStyle/>
                    <a:p>
                      <a:pPr indent="0" lvl="0" marL="0" rtl="0" algn="l">
                        <a:spcBef>
                          <a:spcPts val="0"/>
                        </a:spcBef>
                        <a:spcAft>
                          <a:spcPts val="0"/>
                        </a:spcAft>
                        <a:buNone/>
                      </a:pPr>
                      <a:r>
                        <a:rPr lang="el"/>
                        <a:t>Tyrion</a:t>
                      </a:r>
                      <a:endParaRPr/>
                    </a:p>
                  </a:txBody>
                  <a:tcPr marT="91425" marB="91425" marR="91425" marL="91425"/>
                </a:tc>
                <a:tc>
                  <a:txBody>
                    <a:bodyPr/>
                    <a:lstStyle/>
                    <a:p>
                      <a:pPr indent="0" lvl="0" marL="0" rtl="0" algn="l">
                        <a:spcBef>
                          <a:spcPts val="0"/>
                        </a:spcBef>
                        <a:spcAft>
                          <a:spcPts val="0"/>
                        </a:spcAft>
                        <a:buNone/>
                      </a:pPr>
                      <a:r>
                        <a:rPr lang="el"/>
                        <a:t>Lannister</a:t>
                      </a:r>
                      <a:endParaRPr/>
                    </a:p>
                  </a:txBody>
                  <a:tcPr marT="91425" marB="91425" marR="91425" marL="91425"/>
                </a:tc>
                <a:tc>
                  <a:txBody>
                    <a:bodyPr/>
                    <a:lstStyle/>
                    <a:p>
                      <a:pPr indent="0" lvl="0" marL="0" rtl="0" algn="l">
                        <a:spcBef>
                          <a:spcPts val="0"/>
                        </a:spcBef>
                        <a:spcAft>
                          <a:spcPts val="0"/>
                        </a:spcAft>
                        <a:buNone/>
                      </a:pPr>
                      <a:r>
                        <a:rPr lang="el"/>
                        <a:t>tyrion@gotmail.com</a:t>
                      </a:r>
                      <a:endParaRPr/>
                    </a:p>
                  </a:txBody>
                  <a:tcPr marT="91425" marB="91425" marR="91425" marL="91425"/>
                </a:tc>
              </a:tr>
              <a:tr h="381000">
                <a:tc>
                  <a:txBody>
                    <a:bodyPr/>
                    <a:lstStyle/>
                    <a:p>
                      <a:pPr indent="0" lvl="0" marL="0" rtl="0" algn="l">
                        <a:spcBef>
                          <a:spcPts val="0"/>
                        </a:spcBef>
                        <a:spcAft>
                          <a:spcPts val="0"/>
                        </a:spcAft>
                        <a:buNone/>
                      </a:pPr>
                      <a:r>
                        <a:rPr lang="el">
                          <a:highlight>
                            <a:srgbClr val="FFFF00"/>
                          </a:highlight>
                        </a:rPr>
                        <a:t>got4</a:t>
                      </a:r>
                      <a:endParaRPr>
                        <a:highlight>
                          <a:srgbClr val="FFFF00"/>
                        </a:highlight>
                      </a:endParaRPr>
                    </a:p>
                  </a:txBody>
                  <a:tcPr marT="91425" marB="91425" marR="91425" marL="91425"/>
                </a:tc>
                <a:tc>
                  <a:txBody>
                    <a:bodyPr/>
                    <a:lstStyle/>
                    <a:p>
                      <a:pPr indent="0" lvl="0" marL="0" rtl="0" algn="l">
                        <a:spcBef>
                          <a:spcPts val="0"/>
                        </a:spcBef>
                        <a:spcAft>
                          <a:spcPts val="0"/>
                        </a:spcAft>
                        <a:buNone/>
                      </a:pPr>
                      <a:r>
                        <a:rPr lang="el"/>
                        <a:t>Arya</a:t>
                      </a:r>
                      <a:endParaRPr/>
                    </a:p>
                  </a:txBody>
                  <a:tcPr marT="91425" marB="91425" marR="91425" marL="91425"/>
                </a:tc>
                <a:tc>
                  <a:txBody>
                    <a:bodyPr/>
                    <a:lstStyle/>
                    <a:p>
                      <a:pPr indent="0" lvl="0" marL="0" rtl="0" algn="l">
                        <a:spcBef>
                          <a:spcPts val="0"/>
                        </a:spcBef>
                        <a:spcAft>
                          <a:spcPts val="0"/>
                        </a:spcAft>
                        <a:buNone/>
                      </a:pPr>
                      <a:r>
                        <a:rPr lang="el"/>
                        <a:t>Stark</a:t>
                      </a:r>
                      <a:endParaRPr/>
                    </a:p>
                  </a:txBody>
                  <a:tcPr marT="91425" marB="91425" marR="91425" marL="91425"/>
                </a:tc>
                <a:tc>
                  <a:txBody>
                    <a:bodyPr/>
                    <a:lstStyle/>
                    <a:p>
                      <a:pPr indent="0" lvl="0" marL="0" rtl="0" algn="l">
                        <a:spcBef>
                          <a:spcPts val="0"/>
                        </a:spcBef>
                        <a:spcAft>
                          <a:spcPts val="0"/>
                        </a:spcAft>
                        <a:buNone/>
                      </a:pPr>
                      <a:r>
                        <a:rPr lang="el"/>
                        <a:t>arya@gotmail.com</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Real Life (™) Primary keys	</a:t>
            </a:r>
            <a:endParaRPr/>
          </a:p>
        </p:txBody>
      </p:sp>
      <p:pic>
        <p:nvPicPr>
          <p:cNvPr id="179" name="Google Shape;179;p28"/>
          <p:cNvPicPr preferRelativeResize="0"/>
          <p:nvPr/>
        </p:nvPicPr>
        <p:blipFill>
          <a:blip r:embed="rId3">
            <a:alphaModFix/>
          </a:blip>
          <a:stretch>
            <a:fillRect/>
          </a:stretch>
        </p:blipFill>
        <p:spPr>
          <a:xfrm>
            <a:off x="495388" y="1152475"/>
            <a:ext cx="3152775" cy="2133600"/>
          </a:xfrm>
          <a:prstGeom prst="rect">
            <a:avLst/>
          </a:prstGeom>
          <a:noFill/>
          <a:ln>
            <a:noFill/>
          </a:ln>
        </p:spPr>
      </p:pic>
      <p:pic>
        <p:nvPicPr>
          <p:cNvPr id="180" name="Google Shape;180;p28"/>
          <p:cNvPicPr preferRelativeResize="0"/>
          <p:nvPr/>
        </p:nvPicPr>
        <p:blipFill>
          <a:blip r:embed="rId4">
            <a:alphaModFix/>
          </a:blip>
          <a:stretch>
            <a:fillRect/>
          </a:stretch>
        </p:blipFill>
        <p:spPr>
          <a:xfrm>
            <a:off x="2705100" y="3863013"/>
            <a:ext cx="3733800" cy="904875"/>
          </a:xfrm>
          <a:prstGeom prst="rect">
            <a:avLst/>
          </a:prstGeom>
          <a:noFill/>
          <a:ln>
            <a:noFill/>
          </a:ln>
        </p:spPr>
      </p:pic>
      <p:pic>
        <p:nvPicPr>
          <p:cNvPr id="181" name="Google Shape;181;p28"/>
          <p:cNvPicPr preferRelativeResize="0"/>
          <p:nvPr/>
        </p:nvPicPr>
        <p:blipFill rotWithShape="1">
          <a:blip r:embed="rId5">
            <a:alphaModFix/>
          </a:blip>
          <a:srcRect b="-20420" l="-90155" r="100000" t="30265"/>
          <a:stretch/>
        </p:blipFill>
        <p:spPr>
          <a:xfrm>
            <a:off x="2256161" y="1890375"/>
            <a:ext cx="2842339" cy="2133600"/>
          </a:xfrm>
          <a:prstGeom prst="rect">
            <a:avLst/>
          </a:prstGeom>
          <a:noFill/>
          <a:ln>
            <a:noFill/>
          </a:ln>
        </p:spPr>
      </p:pic>
      <p:pic>
        <p:nvPicPr>
          <p:cNvPr id="182" name="Google Shape;182;p28"/>
          <p:cNvPicPr preferRelativeResize="0"/>
          <p:nvPr/>
        </p:nvPicPr>
        <p:blipFill>
          <a:blip r:embed="rId6">
            <a:alphaModFix/>
          </a:blip>
          <a:stretch>
            <a:fillRect/>
          </a:stretch>
        </p:blipFill>
        <p:spPr>
          <a:xfrm>
            <a:off x="5033875" y="1152475"/>
            <a:ext cx="3344100" cy="2510250"/>
          </a:xfrm>
          <a:prstGeom prst="rect">
            <a:avLst/>
          </a:prstGeom>
          <a:noFill/>
          <a:ln>
            <a:noFill/>
          </a:ln>
        </p:spPr>
      </p:pic>
      <p:pic>
        <p:nvPicPr>
          <p:cNvPr id="183" name="Google Shape;183;p28"/>
          <p:cNvPicPr preferRelativeResize="0"/>
          <p:nvPr/>
        </p:nvPicPr>
        <p:blipFill>
          <a:blip r:embed="rId7">
            <a:alphaModFix/>
          </a:blip>
          <a:stretch>
            <a:fillRect/>
          </a:stretch>
        </p:blipFill>
        <p:spPr>
          <a:xfrm>
            <a:off x="495400" y="3286075"/>
            <a:ext cx="1615600" cy="161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29"/>
          <p:cNvPicPr preferRelativeResize="0"/>
          <p:nvPr/>
        </p:nvPicPr>
        <p:blipFill rotWithShape="1">
          <a:blip r:embed="rId3">
            <a:alphaModFix/>
          </a:blip>
          <a:srcRect b="71837" l="72483" r="0" t="4928"/>
          <a:stretch/>
        </p:blipFill>
        <p:spPr>
          <a:xfrm>
            <a:off x="5993975" y="1698800"/>
            <a:ext cx="2560601" cy="1267325"/>
          </a:xfrm>
          <a:prstGeom prst="rect">
            <a:avLst/>
          </a:prstGeom>
          <a:noFill/>
          <a:ln>
            <a:noFill/>
          </a:ln>
        </p:spPr>
      </p:pic>
      <p:sp>
        <p:nvSpPr>
          <p:cNvPr id="189" name="Google Shape;18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Entity Relationship Diagram	</a:t>
            </a:r>
            <a:endParaRPr/>
          </a:p>
        </p:txBody>
      </p:sp>
      <p:sp>
        <p:nvSpPr>
          <p:cNvPr id="190" name="Google Shape;190;p29"/>
          <p:cNvSpPr txBox="1"/>
          <p:nvPr>
            <p:ph idx="1" type="body"/>
          </p:nvPr>
        </p:nvSpPr>
        <p:spPr>
          <a:xfrm>
            <a:off x="311700" y="4560225"/>
            <a:ext cx="8520600" cy="3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l" sz="1400"/>
              <a:t>Tools:</a:t>
            </a:r>
            <a:r>
              <a:rPr lang="el" sz="1400"/>
              <a:t> Lucidchart, draw.io, MS Visio ($$), Enterprise Architect ($$$), a piece of paper ;) </a:t>
            </a:r>
            <a:endParaRPr sz="1400"/>
          </a:p>
          <a:p>
            <a:pPr indent="0" lvl="0" marL="0" rtl="0" algn="l">
              <a:spcBef>
                <a:spcPts val="1600"/>
              </a:spcBef>
              <a:spcAft>
                <a:spcPts val="1600"/>
              </a:spcAft>
              <a:buNone/>
            </a:pPr>
            <a:r>
              <a:t/>
            </a:r>
            <a:endParaRPr/>
          </a:p>
        </p:txBody>
      </p:sp>
      <p:sp>
        <p:nvSpPr>
          <p:cNvPr id="191" name="Google Shape;191;p29"/>
          <p:cNvSpPr txBox="1"/>
          <p:nvPr/>
        </p:nvSpPr>
        <p:spPr>
          <a:xfrm>
            <a:off x="5563675" y="3032925"/>
            <a:ext cx="2885400" cy="1527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l"/>
              <a:t>Relationships: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l"/>
              <a:t>one-to-one</a:t>
            </a:r>
            <a:endParaRPr/>
          </a:p>
          <a:p>
            <a:pPr indent="-317500" lvl="0" marL="457200" rtl="0" algn="l">
              <a:spcBef>
                <a:spcPts val="0"/>
              </a:spcBef>
              <a:spcAft>
                <a:spcPts val="0"/>
              </a:spcAft>
              <a:buSzPts val="1400"/>
              <a:buChar char="●"/>
            </a:pPr>
            <a:r>
              <a:rPr lang="el"/>
              <a:t>one-to-many</a:t>
            </a:r>
            <a:endParaRPr/>
          </a:p>
          <a:p>
            <a:pPr indent="-317500" lvl="0" marL="457200" rtl="0" algn="l">
              <a:spcBef>
                <a:spcPts val="0"/>
              </a:spcBef>
              <a:spcAft>
                <a:spcPts val="0"/>
              </a:spcAft>
              <a:buSzPts val="1400"/>
              <a:buChar char="●"/>
            </a:pPr>
            <a:r>
              <a:rPr lang="el"/>
              <a:t>many-to-many</a:t>
            </a:r>
            <a:endParaRPr/>
          </a:p>
        </p:txBody>
      </p:sp>
      <p:sp>
        <p:nvSpPr>
          <p:cNvPr id="192" name="Google Shape;192;p29"/>
          <p:cNvSpPr txBox="1"/>
          <p:nvPr/>
        </p:nvSpPr>
        <p:spPr>
          <a:xfrm>
            <a:off x="311700" y="1091550"/>
            <a:ext cx="8288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l" sz="1600">
                <a:solidFill>
                  <a:srgbClr val="666666"/>
                </a:solidFill>
              </a:rPr>
              <a:t>Helps to understand how the different element of the database interact with each other</a:t>
            </a:r>
            <a:endParaRPr sz="1600">
              <a:solidFill>
                <a:srgbClr val="666666"/>
              </a:solidFill>
            </a:endParaRPr>
          </a:p>
        </p:txBody>
      </p:sp>
      <p:sp>
        <p:nvSpPr>
          <p:cNvPr id="193" name="Google Shape;193;p29"/>
          <p:cNvSpPr txBox="1"/>
          <p:nvPr/>
        </p:nvSpPr>
        <p:spPr>
          <a:xfrm>
            <a:off x="5106475" y="1622600"/>
            <a:ext cx="11094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Entity</a:t>
            </a:r>
            <a:endParaRPr/>
          </a:p>
        </p:txBody>
      </p:sp>
      <p:sp>
        <p:nvSpPr>
          <p:cNvPr id="194" name="Google Shape;194;p29"/>
          <p:cNvSpPr/>
          <p:nvPr/>
        </p:nvSpPr>
        <p:spPr>
          <a:xfrm>
            <a:off x="5775500" y="1777250"/>
            <a:ext cx="514200" cy="12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txBox="1"/>
          <p:nvPr/>
        </p:nvSpPr>
        <p:spPr>
          <a:xfrm>
            <a:off x="5180425" y="2212025"/>
            <a:ext cx="11094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Fields</a:t>
            </a:r>
            <a:endParaRPr/>
          </a:p>
        </p:txBody>
      </p:sp>
      <p:sp>
        <p:nvSpPr>
          <p:cNvPr id="196" name="Google Shape;196;p29"/>
          <p:cNvSpPr/>
          <p:nvPr/>
        </p:nvSpPr>
        <p:spPr>
          <a:xfrm>
            <a:off x="5898925" y="2014136"/>
            <a:ext cx="390900" cy="860700"/>
          </a:xfrm>
          <a:prstGeom prst="homePlate">
            <a:avLst>
              <a:gd fmla="val 4857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9"/>
          <p:cNvPicPr preferRelativeResize="0"/>
          <p:nvPr/>
        </p:nvPicPr>
        <p:blipFill>
          <a:blip r:embed="rId4">
            <a:alphaModFix/>
          </a:blip>
          <a:stretch>
            <a:fillRect/>
          </a:stretch>
        </p:blipFill>
        <p:spPr>
          <a:xfrm>
            <a:off x="1128625" y="1546400"/>
            <a:ext cx="3070151" cy="30701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Lucidchart </a:t>
            </a:r>
            <a:endParaRPr/>
          </a:p>
        </p:txBody>
      </p:sp>
      <p:sp>
        <p:nvSpPr>
          <p:cNvPr id="203" name="Google Shape;20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t/>
            </a:r>
            <a:endParaRPr/>
          </a:p>
          <a:p>
            <a:pPr indent="0" lvl="0" marL="457200" rtl="0" algn="ctr">
              <a:spcBef>
                <a:spcPts val="1600"/>
              </a:spcBef>
              <a:spcAft>
                <a:spcPts val="0"/>
              </a:spcAft>
              <a:buNone/>
            </a:pPr>
            <a:r>
              <a:t/>
            </a:r>
            <a:endParaRPr/>
          </a:p>
          <a:p>
            <a:pPr indent="0" lvl="0" marL="457200" rtl="0" algn="ctr">
              <a:spcBef>
                <a:spcPts val="1600"/>
              </a:spcBef>
              <a:spcAft>
                <a:spcPts val="0"/>
              </a:spcAft>
              <a:buNone/>
            </a:pPr>
            <a:r>
              <a:rPr lang="el"/>
              <a:t>Enough of slides PLEEEEASE! </a:t>
            </a:r>
            <a:endParaRPr/>
          </a:p>
          <a:p>
            <a:pPr indent="0" lvl="0" marL="0" rtl="0" algn="ctr">
              <a:spcBef>
                <a:spcPts val="1600"/>
              </a:spcBef>
              <a:spcAft>
                <a:spcPts val="0"/>
              </a:spcAft>
              <a:buNone/>
            </a:pPr>
            <a:r>
              <a:rPr lang="el"/>
              <a:t>	LET’s START PLAYING</a:t>
            </a:r>
            <a:endParaRPr/>
          </a:p>
          <a:p>
            <a:pPr indent="0" lvl="0" marL="0" rtl="0" algn="ctr">
              <a:spcBef>
                <a:spcPts val="1600"/>
              </a:spcBef>
              <a:spcAft>
                <a:spcPts val="0"/>
              </a:spcAft>
              <a:buNone/>
            </a:pPr>
            <a:r>
              <a:rPr lang="el" sz="1100" u="sng">
                <a:solidFill>
                  <a:schemeClr val="hlink"/>
                </a:solidFill>
                <a:hlinkClick r:id="rId3"/>
              </a:rPr>
              <a:t>https://www.lucidchart.com</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Lucidchart (Solution) </a:t>
            </a:r>
            <a:endParaRPr/>
          </a:p>
        </p:txBody>
      </p:sp>
      <p:pic>
        <p:nvPicPr>
          <p:cNvPr id="209" name="Google Shape;209;p31"/>
          <p:cNvPicPr preferRelativeResize="0"/>
          <p:nvPr/>
        </p:nvPicPr>
        <p:blipFill>
          <a:blip r:embed="rId3">
            <a:alphaModFix/>
          </a:blip>
          <a:stretch>
            <a:fillRect/>
          </a:stretch>
        </p:blipFill>
        <p:spPr>
          <a:xfrm>
            <a:off x="997025" y="1072675"/>
            <a:ext cx="7341512" cy="382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83100" y="1551125"/>
            <a:ext cx="4803000" cy="1814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l" sz="1600"/>
              <a:t>Spanish </a:t>
            </a:r>
            <a:endParaRPr sz="1600"/>
          </a:p>
          <a:p>
            <a:pPr indent="-330200" lvl="0" marL="457200" rtl="0" algn="l">
              <a:spcBef>
                <a:spcPts val="0"/>
              </a:spcBef>
              <a:spcAft>
                <a:spcPts val="0"/>
              </a:spcAft>
              <a:buSzPts val="1600"/>
              <a:buChar char="●"/>
            </a:pPr>
            <a:r>
              <a:rPr lang="el" sz="1600"/>
              <a:t>In Belgium since 2007</a:t>
            </a:r>
            <a:endParaRPr sz="1600"/>
          </a:p>
          <a:p>
            <a:pPr indent="-330200" lvl="0" marL="457200" rtl="0" algn="l">
              <a:spcBef>
                <a:spcPts val="0"/>
              </a:spcBef>
              <a:spcAft>
                <a:spcPts val="0"/>
              </a:spcAft>
              <a:buSzPts val="1600"/>
              <a:buChar char="●"/>
            </a:pPr>
            <a:r>
              <a:rPr lang="el" sz="1600"/>
              <a:t>Working for the European Institutions</a:t>
            </a:r>
            <a:endParaRPr sz="1600"/>
          </a:p>
          <a:p>
            <a:pPr indent="-330200" lvl="0" marL="457200" rtl="0" algn="l">
              <a:spcBef>
                <a:spcPts val="0"/>
              </a:spcBef>
              <a:spcAft>
                <a:spcPts val="0"/>
              </a:spcAft>
              <a:buSzPts val="1600"/>
              <a:buChar char="●"/>
            </a:pPr>
            <a:r>
              <a:rPr lang="el" sz="1600"/>
              <a:t>Building a data warehouse for Agricultural products </a:t>
            </a:r>
            <a:endParaRPr sz="1600"/>
          </a:p>
          <a:p>
            <a:pPr indent="-330200" lvl="0" marL="457200" rtl="0" algn="l">
              <a:spcBef>
                <a:spcPts val="0"/>
              </a:spcBef>
              <a:spcAft>
                <a:spcPts val="0"/>
              </a:spcAft>
              <a:buSzPts val="1600"/>
              <a:buChar char="●"/>
            </a:pPr>
            <a:r>
              <a:rPr lang="el" sz="1600"/>
              <a:t>Real Madrid supporter </a:t>
            </a:r>
            <a:endParaRPr sz="1600"/>
          </a:p>
          <a:p>
            <a:pPr indent="0" lvl="0" marL="457200" rtl="0" algn="l">
              <a:spcBef>
                <a:spcPts val="1600"/>
              </a:spcBef>
              <a:spcAft>
                <a:spcPts val="1600"/>
              </a:spcAft>
              <a:buNone/>
            </a:pPr>
            <a:r>
              <a:t/>
            </a:r>
            <a:endParaRPr sz="1600"/>
          </a:p>
        </p:txBody>
      </p:sp>
      <p:pic>
        <p:nvPicPr>
          <p:cNvPr id="63" name="Google Shape;63;p14"/>
          <p:cNvPicPr preferRelativeResize="0"/>
          <p:nvPr/>
        </p:nvPicPr>
        <p:blipFill>
          <a:blip r:embed="rId3">
            <a:alphaModFix/>
          </a:blip>
          <a:stretch>
            <a:fillRect/>
          </a:stretch>
        </p:blipFill>
        <p:spPr>
          <a:xfrm>
            <a:off x="633750" y="3446325"/>
            <a:ext cx="2699276" cy="1527200"/>
          </a:xfrm>
          <a:prstGeom prst="rect">
            <a:avLst/>
          </a:prstGeom>
          <a:noFill/>
          <a:ln>
            <a:noFill/>
          </a:ln>
        </p:spPr>
      </p:pic>
      <p:sp>
        <p:nvSpPr>
          <p:cNvPr id="64" name="Google Shape;64;p14"/>
          <p:cNvSpPr txBox="1"/>
          <p:nvPr>
            <p:ph type="title"/>
          </p:nvPr>
        </p:nvSpPr>
        <p:spPr>
          <a:xfrm>
            <a:off x="311700" y="105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2200"/>
              <a:t>Borja Romero	</a:t>
            </a:r>
            <a:endParaRPr sz="2200"/>
          </a:p>
        </p:txBody>
      </p:sp>
      <p:sp>
        <p:nvSpPr>
          <p:cNvPr id="65" name="Google Shape;65;p14"/>
          <p:cNvSpPr txBox="1"/>
          <p:nvPr>
            <p:ph idx="1" type="body"/>
          </p:nvPr>
        </p:nvSpPr>
        <p:spPr>
          <a:xfrm>
            <a:off x="4990800" y="1474925"/>
            <a:ext cx="3978600" cy="1814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l" sz="1600"/>
              <a:t>Greek</a:t>
            </a:r>
            <a:endParaRPr sz="1600"/>
          </a:p>
          <a:p>
            <a:pPr indent="-330200" lvl="0" marL="457200" rtl="0" algn="l">
              <a:spcBef>
                <a:spcPts val="0"/>
              </a:spcBef>
              <a:spcAft>
                <a:spcPts val="0"/>
              </a:spcAft>
              <a:buSzPts val="1600"/>
              <a:buChar char="●"/>
            </a:pPr>
            <a:r>
              <a:rPr lang="el" sz="1600"/>
              <a:t>In Belgium since 2014</a:t>
            </a:r>
            <a:endParaRPr sz="1600"/>
          </a:p>
          <a:p>
            <a:pPr indent="-330200" lvl="0" marL="457200" rtl="0" algn="l">
              <a:spcBef>
                <a:spcPts val="0"/>
              </a:spcBef>
              <a:spcAft>
                <a:spcPts val="0"/>
              </a:spcAft>
              <a:buSzPts val="1600"/>
              <a:buChar char="●"/>
            </a:pPr>
            <a:r>
              <a:rPr lang="el" sz="1600"/>
              <a:t>Working for </a:t>
            </a:r>
            <a:r>
              <a:rPr lang="el" sz="1600"/>
              <a:t>the Kapernikov</a:t>
            </a:r>
            <a:endParaRPr sz="1600"/>
          </a:p>
          <a:p>
            <a:pPr indent="-330200" lvl="0" marL="457200" rtl="0" algn="l">
              <a:spcBef>
                <a:spcPts val="0"/>
              </a:spcBef>
              <a:spcAft>
                <a:spcPts val="0"/>
              </a:spcAft>
              <a:buSzPts val="1600"/>
              <a:buChar char="●"/>
            </a:pPr>
            <a:r>
              <a:rPr lang="el" sz="1600"/>
              <a:t>Working mostly with LiDAR data in computer vision projects</a:t>
            </a:r>
            <a:endParaRPr sz="1600"/>
          </a:p>
          <a:p>
            <a:pPr indent="-330200" lvl="0" marL="457200" rtl="0" algn="l">
              <a:spcBef>
                <a:spcPts val="0"/>
              </a:spcBef>
              <a:spcAft>
                <a:spcPts val="0"/>
              </a:spcAft>
              <a:buSzPts val="1600"/>
              <a:buChar char="●"/>
            </a:pPr>
            <a:r>
              <a:rPr lang="el" sz="1600"/>
              <a:t>Film fanatic</a:t>
            </a:r>
            <a:endParaRPr sz="1600"/>
          </a:p>
          <a:p>
            <a:pPr indent="0" lvl="0" marL="457200" rtl="0" algn="l">
              <a:spcBef>
                <a:spcPts val="1600"/>
              </a:spcBef>
              <a:spcAft>
                <a:spcPts val="1600"/>
              </a:spcAft>
              <a:buNone/>
            </a:pPr>
            <a:r>
              <a:t/>
            </a:r>
            <a:endParaRPr sz="1600"/>
          </a:p>
        </p:txBody>
      </p:sp>
      <p:sp>
        <p:nvSpPr>
          <p:cNvPr id="66" name="Google Shape;66;p14"/>
          <p:cNvSpPr txBox="1"/>
          <p:nvPr>
            <p:ph type="title"/>
          </p:nvPr>
        </p:nvSpPr>
        <p:spPr>
          <a:xfrm>
            <a:off x="4982000" y="1037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sz="2200"/>
              <a:t>Gina Stavropoulou</a:t>
            </a:r>
            <a:endParaRPr sz="2200"/>
          </a:p>
        </p:txBody>
      </p:sp>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Who is who?</a:t>
            </a:r>
            <a:endParaRPr/>
          </a:p>
        </p:txBody>
      </p:sp>
      <p:pic>
        <p:nvPicPr>
          <p:cNvPr id="68" name="Google Shape;68;p14"/>
          <p:cNvPicPr preferRelativeResize="0"/>
          <p:nvPr/>
        </p:nvPicPr>
        <p:blipFill>
          <a:blip r:embed="rId4">
            <a:alphaModFix/>
          </a:blip>
          <a:stretch>
            <a:fillRect/>
          </a:stretch>
        </p:blipFill>
        <p:spPr>
          <a:xfrm>
            <a:off x="5340925" y="3276925"/>
            <a:ext cx="2120751" cy="1696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Getting Started</a:t>
            </a:r>
            <a:endParaRPr/>
          </a:p>
        </p:txBody>
      </p:sp>
      <p:sp>
        <p:nvSpPr>
          <p:cNvPr id="215" name="Google Shape;215;p32"/>
          <p:cNvSpPr txBox="1"/>
          <p:nvPr/>
        </p:nvSpPr>
        <p:spPr>
          <a:xfrm>
            <a:off x="429350" y="1064325"/>
            <a:ext cx="7884900" cy="3406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66666"/>
              </a:buClr>
              <a:buSzPts val="1400"/>
              <a:buAutoNum type="arabicPeriod"/>
            </a:pPr>
            <a:r>
              <a:rPr lang="el">
                <a:solidFill>
                  <a:srgbClr val="666666"/>
                </a:solidFill>
              </a:rPr>
              <a:t>Install MySQL using the following </a:t>
            </a:r>
            <a:r>
              <a:rPr lang="el" u="sng">
                <a:solidFill>
                  <a:schemeClr val="accent5"/>
                </a:solidFill>
                <a:hlinkClick r:id="rId3"/>
              </a:rPr>
              <a:t>official docs</a:t>
            </a:r>
            <a:r>
              <a:rPr lang="el">
                <a:solidFill>
                  <a:srgbClr val="666666"/>
                </a:solidFill>
              </a:rPr>
              <a:t> </a:t>
            </a:r>
            <a:endParaRPr>
              <a:solidFill>
                <a:srgbClr val="666666"/>
              </a:solidFill>
            </a:endParaRPr>
          </a:p>
          <a:p>
            <a:pPr indent="0" lvl="0" marL="457200" rtl="0" algn="l">
              <a:lnSpc>
                <a:spcPct val="115000"/>
              </a:lnSpc>
              <a:spcBef>
                <a:spcPts val="1200"/>
              </a:spcBef>
              <a:spcAft>
                <a:spcPts val="0"/>
              </a:spcAft>
              <a:buNone/>
            </a:pPr>
            <a:r>
              <a:rPr lang="el">
                <a:solidFill>
                  <a:srgbClr val="666666"/>
                </a:solidFill>
              </a:rPr>
              <a:t>(MAC users may use brew install mysql)</a:t>
            </a:r>
            <a:endParaRPr>
              <a:solidFill>
                <a:srgbClr val="666666"/>
              </a:solidFill>
            </a:endParaRPr>
          </a:p>
          <a:p>
            <a:pPr indent="-317500" lvl="0" marL="457200" rtl="0" algn="l">
              <a:lnSpc>
                <a:spcPct val="115000"/>
              </a:lnSpc>
              <a:spcBef>
                <a:spcPts val="1200"/>
              </a:spcBef>
              <a:spcAft>
                <a:spcPts val="0"/>
              </a:spcAft>
              <a:buClr>
                <a:srgbClr val="666666"/>
              </a:buClr>
              <a:buSzPts val="1400"/>
              <a:buAutoNum type="arabicPeriod"/>
            </a:pPr>
            <a:r>
              <a:rPr lang="el">
                <a:solidFill>
                  <a:srgbClr val="666666"/>
                </a:solidFill>
              </a:rPr>
              <a:t>Download some sample libraries from </a:t>
            </a:r>
            <a:r>
              <a:rPr lang="el" u="sng">
                <a:solidFill>
                  <a:schemeClr val="hlink"/>
                </a:solidFill>
                <a:hlinkClick r:id="rId4"/>
              </a:rPr>
              <a:t>here</a:t>
            </a:r>
            <a:r>
              <a:rPr lang="el">
                <a:solidFill>
                  <a:srgbClr val="666666"/>
                </a:solidFill>
              </a:rPr>
              <a:t>. </a:t>
            </a:r>
            <a:endParaRPr>
              <a:solidFill>
                <a:srgbClr val="666666"/>
              </a:solidFill>
            </a:endParaRPr>
          </a:p>
          <a:p>
            <a:pPr indent="0" lvl="0" marL="457200" rtl="0" algn="l">
              <a:lnSpc>
                <a:spcPct val="115000"/>
              </a:lnSpc>
              <a:spcBef>
                <a:spcPts val="1200"/>
              </a:spcBef>
              <a:spcAft>
                <a:spcPts val="0"/>
              </a:spcAft>
              <a:buNone/>
            </a:pPr>
            <a:r>
              <a:rPr lang="el">
                <a:solidFill>
                  <a:srgbClr val="666666"/>
                </a:solidFill>
              </a:rPr>
              <a:t>Put them in a folder in your desktop. </a:t>
            </a:r>
            <a:endParaRPr>
              <a:solidFill>
                <a:srgbClr val="666666"/>
              </a:solidFill>
            </a:endParaRPr>
          </a:p>
          <a:p>
            <a:pPr indent="-317500" lvl="0" marL="457200" rtl="0" algn="l">
              <a:lnSpc>
                <a:spcPct val="115000"/>
              </a:lnSpc>
              <a:spcBef>
                <a:spcPts val="1200"/>
              </a:spcBef>
              <a:spcAft>
                <a:spcPts val="0"/>
              </a:spcAft>
              <a:buClr>
                <a:srgbClr val="666666"/>
              </a:buClr>
              <a:buSzPts val="1400"/>
              <a:buAutoNum type="arabicPeriod"/>
            </a:pPr>
            <a:r>
              <a:rPr lang="el">
                <a:solidFill>
                  <a:srgbClr val="666666"/>
                </a:solidFill>
              </a:rPr>
              <a:t>Open a terminal and connect to mysql:</a:t>
            </a:r>
            <a:endParaRPr>
              <a:solidFill>
                <a:srgbClr val="666666"/>
              </a:solidFill>
            </a:endParaRPr>
          </a:p>
          <a:p>
            <a:pPr indent="0" lvl="0" marL="457200" rtl="0" algn="l">
              <a:lnSpc>
                <a:spcPct val="115000"/>
              </a:lnSpc>
              <a:spcBef>
                <a:spcPts val="1200"/>
              </a:spcBef>
              <a:spcAft>
                <a:spcPts val="0"/>
              </a:spcAft>
              <a:buNone/>
            </a:pPr>
            <a:r>
              <a:rPr i="1" lang="el">
                <a:solidFill>
                  <a:srgbClr val="666666"/>
                </a:solidFill>
              </a:rPr>
              <a:t>mysql -u root</a:t>
            </a:r>
            <a:endParaRPr>
              <a:solidFill>
                <a:srgbClr val="666666"/>
              </a:solidFill>
            </a:endParaRPr>
          </a:p>
          <a:p>
            <a:pPr indent="-317500" lvl="0" marL="457200" rtl="0" algn="l">
              <a:lnSpc>
                <a:spcPct val="115000"/>
              </a:lnSpc>
              <a:spcBef>
                <a:spcPts val="1200"/>
              </a:spcBef>
              <a:spcAft>
                <a:spcPts val="0"/>
              </a:spcAft>
              <a:buClr>
                <a:srgbClr val="666666"/>
              </a:buClr>
              <a:buSzPts val="1400"/>
              <a:buAutoNum type="arabicPeriod"/>
            </a:pPr>
            <a:r>
              <a:rPr lang="el">
                <a:solidFill>
                  <a:srgbClr val="666666"/>
                </a:solidFill>
              </a:rPr>
              <a:t>Load the sample databases:</a:t>
            </a:r>
            <a:endParaRPr>
              <a:solidFill>
                <a:srgbClr val="666666"/>
              </a:solidFill>
            </a:endParaRPr>
          </a:p>
          <a:p>
            <a:pPr indent="0" lvl="0" marL="457200" rtl="0" algn="l">
              <a:lnSpc>
                <a:spcPct val="100000"/>
              </a:lnSpc>
              <a:spcBef>
                <a:spcPts val="1200"/>
              </a:spcBef>
              <a:spcAft>
                <a:spcPts val="0"/>
              </a:spcAft>
              <a:buNone/>
            </a:pPr>
            <a:r>
              <a:rPr i="1" lang="el">
                <a:solidFill>
                  <a:srgbClr val="666666"/>
                </a:solidFill>
              </a:rPr>
              <a:t>SOURCE /path/to/the/databases/folder/imdb.sql</a:t>
            </a:r>
            <a:endParaRPr>
              <a:solidFill>
                <a:srgbClr val="666666"/>
              </a:solidFill>
            </a:endParaRPr>
          </a:p>
          <a:p>
            <a:pPr indent="0" lvl="0" marL="457200" rtl="0" algn="l">
              <a:lnSpc>
                <a:spcPct val="100000"/>
              </a:lnSpc>
              <a:spcBef>
                <a:spcPts val="1600"/>
              </a:spcBef>
              <a:spcAft>
                <a:spcPts val="0"/>
              </a:spcAft>
              <a:buNone/>
            </a:pPr>
            <a:r>
              <a:rPr i="1" lang="el">
                <a:solidFill>
                  <a:srgbClr val="666666"/>
                </a:solidFill>
              </a:rPr>
              <a:t>SOURCE /path/to/the/databases/folder/world.sql</a:t>
            </a:r>
            <a:endParaRPr i="1">
              <a:solidFill>
                <a:srgbClr val="666666"/>
              </a:solidFill>
            </a:endParaRPr>
          </a:p>
          <a:p>
            <a:pPr indent="457200" lvl="0" marL="0" rtl="0" algn="l">
              <a:lnSpc>
                <a:spcPct val="100000"/>
              </a:lnSpc>
              <a:spcBef>
                <a:spcPts val="1600"/>
              </a:spcBef>
              <a:spcAft>
                <a:spcPts val="0"/>
              </a:spcAft>
              <a:buClr>
                <a:schemeClr val="dk1"/>
              </a:buClr>
              <a:buSzPts val="1100"/>
              <a:buFont typeface="Arial"/>
              <a:buNone/>
            </a:pPr>
            <a:r>
              <a:rPr i="1" lang="el">
                <a:solidFill>
                  <a:srgbClr val="666666"/>
                </a:solidFill>
              </a:rPr>
              <a:t>SOURCE /path/to/the/databases/folder/musicians.sql</a:t>
            </a:r>
            <a:endParaRPr i="1">
              <a:solidFill>
                <a:srgbClr val="666666"/>
              </a:solidFill>
            </a:endParaRPr>
          </a:p>
          <a:p>
            <a:pPr indent="457200" lvl="0" marL="0" rtl="0" algn="l">
              <a:lnSpc>
                <a:spcPct val="100000"/>
              </a:lnSpc>
              <a:spcBef>
                <a:spcPts val="1600"/>
              </a:spcBef>
              <a:spcAft>
                <a:spcPts val="0"/>
              </a:spcAft>
              <a:buClr>
                <a:schemeClr val="dk1"/>
              </a:buClr>
              <a:buSzPts val="1100"/>
              <a:buFont typeface="Arial"/>
              <a:buNone/>
            </a:pPr>
            <a:r>
              <a:t/>
            </a:r>
            <a:endParaRPr i="1">
              <a:solidFill>
                <a:srgbClr val="666666"/>
              </a:solidFill>
            </a:endParaRPr>
          </a:p>
          <a:p>
            <a:pPr indent="0" lvl="0" marL="0" rtl="0" algn="l">
              <a:lnSpc>
                <a:spcPct val="115000"/>
              </a:lnSpc>
              <a:spcBef>
                <a:spcPts val="1600"/>
              </a:spcBef>
              <a:spcAft>
                <a:spcPts val="0"/>
              </a:spcAft>
              <a:buClr>
                <a:schemeClr val="dk1"/>
              </a:buClr>
              <a:buSzPts val="1100"/>
              <a:buFont typeface="Arial"/>
              <a:buNone/>
            </a:pPr>
            <a:r>
              <a:t/>
            </a:r>
            <a:endParaRPr>
              <a:solidFill>
                <a:srgbClr val="666666"/>
              </a:solidFill>
            </a:endParaRPr>
          </a:p>
          <a:p>
            <a:pPr indent="0" lvl="0" marL="0" rtl="0" algn="l">
              <a:lnSpc>
                <a:spcPct val="115000"/>
              </a:lnSpc>
              <a:spcBef>
                <a:spcPts val="1600"/>
              </a:spcBef>
              <a:spcAft>
                <a:spcPts val="0"/>
              </a:spcAft>
              <a:buNone/>
            </a:pPr>
            <a:r>
              <a:t/>
            </a:r>
            <a:endParaRPr>
              <a:solidFill>
                <a:srgbClr val="666666"/>
              </a:solidFill>
            </a:endParaRPr>
          </a:p>
          <a:p>
            <a:pPr indent="0" lvl="0" marL="0" rtl="0" algn="l">
              <a:lnSpc>
                <a:spcPct val="115000"/>
              </a:lnSpc>
              <a:spcBef>
                <a:spcPts val="1200"/>
              </a:spcBef>
              <a:spcAft>
                <a:spcPts val="1600"/>
              </a:spcAft>
              <a:buClr>
                <a:schemeClr val="dk1"/>
              </a:buClr>
              <a:buSzPts val="1100"/>
              <a:buFont typeface="Arial"/>
              <a:buNone/>
            </a:pPr>
            <a:r>
              <a:t/>
            </a:r>
            <a:endParaRPr>
              <a:solidFill>
                <a:srgbClr val="66666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Break time!</a:t>
            </a:r>
            <a:endParaRPr/>
          </a:p>
        </p:txBody>
      </p:sp>
      <p:pic>
        <p:nvPicPr>
          <p:cNvPr id="221" name="Google Shape;221;p33"/>
          <p:cNvPicPr preferRelativeResize="0"/>
          <p:nvPr/>
        </p:nvPicPr>
        <p:blipFill rotWithShape="1">
          <a:blip r:embed="rId3">
            <a:alphaModFix/>
          </a:blip>
          <a:srcRect b="0" l="0" r="0" t="3260"/>
          <a:stretch/>
        </p:blipFill>
        <p:spPr>
          <a:xfrm>
            <a:off x="1601275" y="1460950"/>
            <a:ext cx="5651901" cy="2870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What is SQL?</a:t>
            </a:r>
            <a:endParaRPr/>
          </a:p>
        </p:txBody>
      </p:sp>
      <p:sp>
        <p:nvSpPr>
          <p:cNvPr id="227" name="Google Shape;22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l"/>
              <a:t>Structured Query Language</a:t>
            </a:r>
            <a:endParaRPr/>
          </a:p>
          <a:p>
            <a:pPr indent="0" lvl="0" marL="0" rtl="0" algn="l">
              <a:spcBef>
                <a:spcPts val="1600"/>
              </a:spcBef>
              <a:spcAft>
                <a:spcPts val="1600"/>
              </a:spcAft>
              <a:buNone/>
            </a:pPr>
            <a:r>
              <a:rPr lang="el"/>
              <a:t>A language used to pull(query) data out of a database.</a:t>
            </a:r>
            <a:endParaRPr/>
          </a:p>
        </p:txBody>
      </p:sp>
      <p:pic>
        <p:nvPicPr>
          <p:cNvPr id="228" name="Google Shape;228;p34"/>
          <p:cNvPicPr preferRelativeResize="0"/>
          <p:nvPr/>
        </p:nvPicPr>
        <p:blipFill>
          <a:blip r:embed="rId3">
            <a:alphaModFix/>
          </a:blip>
          <a:stretch>
            <a:fillRect/>
          </a:stretch>
        </p:blipFill>
        <p:spPr>
          <a:xfrm>
            <a:off x="515900" y="1364125"/>
            <a:ext cx="4786926" cy="1851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SQL differences</a:t>
            </a:r>
            <a:endParaRPr/>
          </a:p>
        </p:txBody>
      </p:sp>
      <p:pic>
        <p:nvPicPr>
          <p:cNvPr id="234" name="Google Shape;234;p35"/>
          <p:cNvPicPr preferRelativeResize="0"/>
          <p:nvPr/>
        </p:nvPicPr>
        <p:blipFill>
          <a:blip r:embed="rId3">
            <a:alphaModFix/>
          </a:blip>
          <a:stretch>
            <a:fillRect/>
          </a:stretch>
        </p:blipFill>
        <p:spPr>
          <a:xfrm>
            <a:off x="1902475" y="1451538"/>
            <a:ext cx="4762500" cy="2695575"/>
          </a:xfrm>
          <a:prstGeom prst="rect">
            <a:avLst/>
          </a:prstGeom>
          <a:noFill/>
          <a:ln>
            <a:noFill/>
          </a:ln>
        </p:spPr>
      </p:pic>
      <p:sp>
        <p:nvSpPr>
          <p:cNvPr id="235" name="Google Shape;235;p35"/>
          <p:cNvSpPr txBox="1"/>
          <p:nvPr/>
        </p:nvSpPr>
        <p:spPr>
          <a:xfrm>
            <a:off x="6471100" y="1277075"/>
            <a:ext cx="2503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And SQL language</a:t>
            </a:r>
            <a:endParaRPr/>
          </a:p>
          <a:p>
            <a:pPr indent="0" lvl="0" marL="0" rtl="0" algn="l">
              <a:spcBef>
                <a:spcPts val="0"/>
              </a:spcBef>
              <a:spcAft>
                <a:spcPts val="0"/>
              </a:spcAft>
              <a:buNone/>
            </a:pPr>
            <a:r>
              <a:t/>
            </a:r>
            <a:endParaRPr/>
          </a:p>
        </p:txBody>
      </p:sp>
      <p:cxnSp>
        <p:nvCxnSpPr>
          <p:cNvPr id="236" name="Google Shape;236;p35"/>
          <p:cNvCxnSpPr>
            <a:endCxn id="235" idx="1"/>
          </p:cNvCxnSpPr>
          <p:nvPr/>
        </p:nvCxnSpPr>
        <p:spPr>
          <a:xfrm flipH="1" rot="10800000">
            <a:off x="6000700" y="1563425"/>
            <a:ext cx="470400" cy="13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MySQL</a:t>
            </a:r>
            <a:endParaRPr/>
          </a:p>
        </p:txBody>
      </p:sp>
      <p:sp>
        <p:nvSpPr>
          <p:cNvPr id="242" name="Google Shape;242;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l"/>
              <a:t>One of the first open source databases, developed in the 90’s</a:t>
            </a:r>
            <a:endParaRPr/>
          </a:p>
          <a:p>
            <a:pPr indent="-342900" lvl="0" marL="457200" rtl="0" algn="l">
              <a:spcBef>
                <a:spcPts val="0"/>
              </a:spcBef>
              <a:spcAft>
                <a:spcPts val="0"/>
              </a:spcAft>
              <a:buSzPts val="1800"/>
              <a:buChar char="●"/>
            </a:pPr>
            <a:r>
              <a:rPr lang="el"/>
              <a:t>A Relational Database Management System (RDBMS)</a:t>
            </a:r>
            <a:endParaRPr/>
          </a:p>
          <a:p>
            <a:pPr indent="-342900" lvl="0" marL="457200" rtl="0" algn="l">
              <a:spcBef>
                <a:spcPts val="0"/>
              </a:spcBef>
              <a:spcAft>
                <a:spcPts val="0"/>
              </a:spcAft>
              <a:buSzPts val="1800"/>
              <a:buChar char="●"/>
            </a:pPr>
            <a:r>
              <a:rPr lang="el"/>
              <a:t>Uses SQL</a:t>
            </a:r>
            <a:endParaRPr/>
          </a:p>
          <a:p>
            <a:pPr indent="-342900" lvl="0" marL="457200" rtl="0" algn="l">
              <a:spcBef>
                <a:spcPts val="0"/>
              </a:spcBef>
              <a:spcAft>
                <a:spcPts val="0"/>
              </a:spcAft>
              <a:buSzPts val="1800"/>
              <a:buChar char="●"/>
            </a:pPr>
            <a:r>
              <a:rPr lang="el"/>
              <a:t>Allows data handling, storing, modifying, deleting in a form of tables.</a:t>
            </a:r>
            <a:endParaRPr/>
          </a:p>
          <a:p>
            <a:pPr indent="0" lvl="0" marL="0" rtl="0" algn="l">
              <a:spcBef>
                <a:spcPts val="1600"/>
              </a:spcBef>
              <a:spcAft>
                <a:spcPts val="1600"/>
              </a:spcAft>
              <a:buNone/>
            </a:pPr>
            <a:r>
              <a:t/>
            </a:r>
            <a:endParaRPr/>
          </a:p>
        </p:txBody>
      </p:sp>
      <p:pic>
        <p:nvPicPr>
          <p:cNvPr id="243" name="Google Shape;243;p36"/>
          <p:cNvPicPr preferRelativeResize="0"/>
          <p:nvPr/>
        </p:nvPicPr>
        <p:blipFill>
          <a:blip r:embed="rId3">
            <a:alphaModFix/>
          </a:blip>
          <a:stretch>
            <a:fillRect/>
          </a:stretch>
        </p:blipFill>
        <p:spPr>
          <a:xfrm>
            <a:off x="2402725" y="2739925"/>
            <a:ext cx="3859626" cy="1990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Data Modeling (DDL vs DML)</a:t>
            </a:r>
            <a:endParaRPr/>
          </a:p>
        </p:txBody>
      </p:sp>
      <p:sp>
        <p:nvSpPr>
          <p:cNvPr id="249" name="Google Shape;249;p3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DDL Data Definition Language</a:t>
            </a:r>
            <a:endParaRPr/>
          </a:p>
          <a:p>
            <a:pPr indent="0" lvl="0" marL="0" rtl="0" algn="l">
              <a:spcBef>
                <a:spcPts val="1600"/>
              </a:spcBef>
              <a:spcAft>
                <a:spcPts val="0"/>
              </a:spcAft>
              <a:buNone/>
            </a:pPr>
            <a:r>
              <a:rPr lang="el"/>
              <a:t>CREATE</a:t>
            </a:r>
            <a:endParaRPr/>
          </a:p>
          <a:p>
            <a:pPr indent="0" lvl="0" marL="0" rtl="0" algn="l">
              <a:spcBef>
                <a:spcPts val="1600"/>
              </a:spcBef>
              <a:spcAft>
                <a:spcPts val="0"/>
              </a:spcAft>
              <a:buNone/>
            </a:pPr>
            <a:r>
              <a:rPr lang="el"/>
              <a:t>DROP</a:t>
            </a:r>
            <a:endParaRPr/>
          </a:p>
          <a:p>
            <a:pPr indent="0" lvl="0" marL="0" rtl="0" algn="l">
              <a:spcBef>
                <a:spcPts val="1600"/>
              </a:spcBef>
              <a:spcAft>
                <a:spcPts val="0"/>
              </a:spcAft>
              <a:buNone/>
            </a:pPr>
            <a:r>
              <a:rPr lang="el"/>
              <a:t>DESC</a:t>
            </a:r>
            <a:endParaRPr/>
          </a:p>
          <a:p>
            <a:pPr indent="0" lvl="0" marL="0" rtl="0" algn="l">
              <a:spcBef>
                <a:spcPts val="1600"/>
              </a:spcBef>
              <a:spcAft>
                <a:spcPts val="0"/>
              </a:spcAft>
              <a:buNone/>
            </a:pPr>
            <a:r>
              <a:rPr lang="el"/>
              <a:t>TRUNCATE</a:t>
            </a:r>
            <a:endParaRPr/>
          </a:p>
          <a:p>
            <a:pPr indent="0" lvl="0" marL="0" rtl="0" algn="l">
              <a:spcBef>
                <a:spcPts val="1600"/>
              </a:spcBef>
              <a:spcAft>
                <a:spcPts val="0"/>
              </a:spcAft>
              <a:buNone/>
            </a:pPr>
            <a:r>
              <a:rPr lang="el"/>
              <a:t>ALTER</a:t>
            </a:r>
            <a:endParaRPr/>
          </a:p>
          <a:p>
            <a:pPr indent="0" lvl="0" marL="0" rtl="0" algn="l">
              <a:spcBef>
                <a:spcPts val="1600"/>
              </a:spcBef>
              <a:spcAft>
                <a:spcPts val="1600"/>
              </a:spcAft>
              <a:buNone/>
            </a:pPr>
            <a:r>
              <a:t/>
            </a:r>
            <a:endParaRPr/>
          </a:p>
        </p:txBody>
      </p:sp>
      <p:sp>
        <p:nvSpPr>
          <p:cNvPr id="250" name="Google Shape;250;p37"/>
          <p:cNvSpPr txBox="1"/>
          <p:nvPr/>
        </p:nvSpPr>
        <p:spPr>
          <a:xfrm>
            <a:off x="4574525" y="1221725"/>
            <a:ext cx="4331700" cy="3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1800">
                <a:solidFill>
                  <a:srgbClr val="666666"/>
                </a:solidFill>
              </a:rPr>
              <a:t>DML Data Manipulation Language</a:t>
            </a:r>
            <a:endParaRPr sz="1800">
              <a:solidFill>
                <a:srgbClr val="666666"/>
              </a:solidFill>
            </a:endParaRPr>
          </a:p>
          <a:p>
            <a:pPr indent="0" lvl="0" marL="0" rtl="0" algn="l">
              <a:spcBef>
                <a:spcPts val="0"/>
              </a:spcBef>
              <a:spcAft>
                <a:spcPts val="0"/>
              </a:spcAft>
              <a:buNone/>
            </a:pPr>
            <a:r>
              <a:t/>
            </a:r>
            <a:endParaRPr sz="1800">
              <a:solidFill>
                <a:srgbClr val="666666"/>
              </a:solidFill>
            </a:endParaRPr>
          </a:p>
          <a:p>
            <a:pPr indent="0" lvl="0" marL="0" rtl="0" algn="l">
              <a:spcBef>
                <a:spcPts val="0"/>
              </a:spcBef>
              <a:spcAft>
                <a:spcPts val="0"/>
              </a:spcAft>
              <a:buNone/>
            </a:pPr>
            <a:r>
              <a:rPr lang="el" sz="1800">
                <a:solidFill>
                  <a:srgbClr val="666666"/>
                </a:solidFill>
              </a:rPr>
              <a:t>SELECT</a:t>
            </a:r>
            <a:endParaRPr sz="1800">
              <a:solidFill>
                <a:srgbClr val="666666"/>
              </a:solidFill>
            </a:endParaRPr>
          </a:p>
          <a:p>
            <a:pPr indent="0" lvl="0" marL="0" rtl="0" algn="l">
              <a:spcBef>
                <a:spcPts val="0"/>
              </a:spcBef>
              <a:spcAft>
                <a:spcPts val="0"/>
              </a:spcAft>
              <a:buNone/>
            </a:pPr>
            <a:r>
              <a:t/>
            </a:r>
            <a:endParaRPr sz="1800">
              <a:solidFill>
                <a:srgbClr val="666666"/>
              </a:solidFill>
            </a:endParaRPr>
          </a:p>
          <a:p>
            <a:pPr indent="0" lvl="0" marL="0" rtl="0" algn="l">
              <a:spcBef>
                <a:spcPts val="0"/>
              </a:spcBef>
              <a:spcAft>
                <a:spcPts val="0"/>
              </a:spcAft>
              <a:buNone/>
            </a:pPr>
            <a:r>
              <a:rPr lang="el" sz="1800">
                <a:solidFill>
                  <a:srgbClr val="666666"/>
                </a:solidFill>
              </a:rPr>
              <a:t>INSERT</a:t>
            </a:r>
            <a:endParaRPr sz="1800">
              <a:solidFill>
                <a:srgbClr val="666666"/>
              </a:solidFill>
            </a:endParaRPr>
          </a:p>
          <a:p>
            <a:pPr indent="0" lvl="0" marL="0" rtl="0" algn="l">
              <a:spcBef>
                <a:spcPts val="0"/>
              </a:spcBef>
              <a:spcAft>
                <a:spcPts val="0"/>
              </a:spcAft>
              <a:buNone/>
            </a:pPr>
            <a:r>
              <a:t/>
            </a:r>
            <a:endParaRPr sz="1800">
              <a:solidFill>
                <a:srgbClr val="666666"/>
              </a:solidFill>
            </a:endParaRPr>
          </a:p>
          <a:p>
            <a:pPr indent="0" lvl="0" marL="0" rtl="0" algn="l">
              <a:spcBef>
                <a:spcPts val="0"/>
              </a:spcBef>
              <a:spcAft>
                <a:spcPts val="0"/>
              </a:spcAft>
              <a:buNone/>
            </a:pPr>
            <a:r>
              <a:rPr lang="el" sz="1800">
                <a:solidFill>
                  <a:srgbClr val="666666"/>
                </a:solidFill>
              </a:rPr>
              <a:t>UPDATE</a:t>
            </a:r>
            <a:endParaRPr sz="1800">
              <a:solidFill>
                <a:srgbClr val="666666"/>
              </a:solidFill>
            </a:endParaRPr>
          </a:p>
          <a:p>
            <a:pPr indent="0" lvl="0" marL="0" rtl="0" algn="l">
              <a:spcBef>
                <a:spcPts val="0"/>
              </a:spcBef>
              <a:spcAft>
                <a:spcPts val="0"/>
              </a:spcAft>
              <a:buNone/>
            </a:pPr>
            <a:r>
              <a:t/>
            </a:r>
            <a:endParaRPr sz="1800">
              <a:solidFill>
                <a:srgbClr val="666666"/>
              </a:solidFill>
            </a:endParaRPr>
          </a:p>
          <a:p>
            <a:pPr indent="0" lvl="0" marL="0" rtl="0" algn="l">
              <a:spcBef>
                <a:spcPts val="0"/>
              </a:spcBef>
              <a:spcAft>
                <a:spcPts val="0"/>
              </a:spcAft>
              <a:buNone/>
            </a:pPr>
            <a:r>
              <a:rPr lang="el" sz="1800">
                <a:solidFill>
                  <a:srgbClr val="666666"/>
                </a:solidFill>
              </a:rPr>
              <a:t>DELETE</a:t>
            </a:r>
            <a:endParaRPr sz="1800">
              <a:solidFill>
                <a:srgbClr val="666666"/>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a:t>
            </a:r>
            <a:endParaRPr/>
          </a:p>
        </p:txBody>
      </p:sp>
      <p:pic>
        <p:nvPicPr>
          <p:cNvPr id="256" name="Google Shape;256;p38"/>
          <p:cNvPicPr preferRelativeResize="0"/>
          <p:nvPr/>
        </p:nvPicPr>
        <p:blipFill rotWithShape="1">
          <a:blip r:embed="rId3">
            <a:alphaModFix/>
          </a:blip>
          <a:srcRect b="49964" l="0" r="0" t="0"/>
          <a:stretch/>
        </p:blipFill>
        <p:spPr>
          <a:xfrm>
            <a:off x="523500" y="1017725"/>
            <a:ext cx="3245775" cy="3710599"/>
          </a:xfrm>
          <a:prstGeom prst="rect">
            <a:avLst/>
          </a:prstGeom>
          <a:noFill/>
          <a:ln>
            <a:noFill/>
          </a:ln>
        </p:spPr>
      </p:pic>
      <p:pic>
        <p:nvPicPr>
          <p:cNvPr id="257" name="Google Shape;257;p38"/>
          <p:cNvPicPr preferRelativeResize="0"/>
          <p:nvPr/>
        </p:nvPicPr>
        <p:blipFill rotWithShape="1">
          <a:blip r:embed="rId3">
            <a:alphaModFix/>
          </a:blip>
          <a:srcRect b="0" l="0" r="0" t="51066"/>
          <a:stretch/>
        </p:blipFill>
        <p:spPr>
          <a:xfrm>
            <a:off x="4887850" y="1099375"/>
            <a:ext cx="3331276" cy="36289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 </a:t>
            </a:r>
            <a:endParaRPr/>
          </a:p>
          <a:p>
            <a:pPr indent="0" lvl="0" marL="0" rtl="0" algn="l">
              <a:spcBef>
                <a:spcPts val="0"/>
              </a:spcBef>
              <a:spcAft>
                <a:spcPts val="0"/>
              </a:spcAft>
              <a:buNone/>
            </a:pPr>
            <a:r>
              <a:t/>
            </a:r>
            <a:endParaRPr/>
          </a:p>
        </p:txBody>
      </p:sp>
      <p:sp>
        <p:nvSpPr>
          <p:cNvPr id="263" name="Google Shape;263;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l" sz="1400"/>
              <a:t>How does a select look like?</a:t>
            </a:r>
            <a:endParaRPr sz="1400"/>
          </a:p>
          <a:p>
            <a:pPr indent="0" lvl="0" marL="0" rtl="0" algn="l">
              <a:lnSpc>
                <a:spcPct val="100000"/>
              </a:lnSpc>
              <a:spcBef>
                <a:spcPts val="0"/>
              </a:spcBef>
              <a:spcAft>
                <a:spcPts val="0"/>
              </a:spcAft>
              <a:buNone/>
            </a:pPr>
            <a:r>
              <a:t/>
            </a:r>
            <a:endParaRPr sz="800"/>
          </a:p>
          <a:p>
            <a:pPr indent="0" lvl="0" marL="0" rtl="0" algn="l">
              <a:lnSpc>
                <a:spcPct val="100000"/>
              </a:lnSpc>
              <a:spcBef>
                <a:spcPts val="0"/>
              </a:spcBef>
              <a:spcAft>
                <a:spcPts val="0"/>
              </a:spcAft>
              <a:buNone/>
            </a:pPr>
            <a:r>
              <a:t/>
            </a:r>
            <a:endParaRPr sz="800"/>
          </a:p>
        </p:txBody>
      </p:sp>
      <p:pic>
        <p:nvPicPr>
          <p:cNvPr id="264" name="Google Shape;264;p39"/>
          <p:cNvPicPr preferRelativeResize="0"/>
          <p:nvPr/>
        </p:nvPicPr>
        <p:blipFill>
          <a:blip r:embed="rId3">
            <a:alphaModFix/>
          </a:blip>
          <a:stretch>
            <a:fillRect/>
          </a:stretch>
        </p:blipFill>
        <p:spPr>
          <a:xfrm>
            <a:off x="419025" y="1670987"/>
            <a:ext cx="8413274" cy="26056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a:t>
            </a:r>
            <a:endParaRPr/>
          </a:p>
          <a:p>
            <a:pPr indent="0" lvl="0" marL="0" rtl="0" algn="l">
              <a:spcBef>
                <a:spcPts val="0"/>
              </a:spcBef>
              <a:spcAft>
                <a:spcPts val="0"/>
              </a:spcAft>
              <a:buNone/>
            </a:pPr>
            <a:r>
              <a:t/>
            </a:r>
            <a:endParaRPr/>
          </a:p>
          <a:p>
            <a:pPr indent="0" lvl="0" marL="0" rtl="0" algn="l">
              <a:spcBef>
                <a:spcPts val="0"/>
              </a:spcBef>
              <a:spcAft>
                <a:spcPts val="0"/>
              </a:spcAft>
              <a:buNone/>
            </a:pPr>
            <a:r>
              <a:rPr lang="el" sz="1300">
                <a:highlight>
                  <a:srgbClr val="D9EAD3"/>
                </a:highlight>
                <a:latin typeface="Courier New"/>
                <a:ea typeface="Courier New"/>
                <a:cs typeface="Courier New"/>
                <a:sym typeface="Courier New"/>
              </a:rPr>
              <a:t>SELECT column1, column2, …</a:t>
            </a:r>
            <a:endParaRPr sz="1300">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highlight>
                  <a:srgbClr val="D9EAD3"/>
                </a:highlight>
                <a:latin typeface="Courier New"/>
                <a:ea typeface="Courier New"/>
                <a:cs typeface="Courier New"/>
                <a:sym typeface="Courier New"/>
              </a:rPr>
              <a:t>FROM table1;</a:t>
            </a:r>
            <a:endParaRPr>
              <a:highlight>
                <a:srgbClr val="D9EAD3"/>
              </a:highlight>
            </a:endParaRPr>
          </a:p>
          <a:p>
            <a:pPr indent="0" lvl="0" marL="0" rtl="0" algn="l">
              <a:spcBef>
                <a:spcPts val="0"/>
              </a:spcBef>
              <a:spcAft>
                <a:spcPts val="0"/>
              </a:spcAft>
              <a:buNone/>
            </a:pPr>
            <a:r>
              <a:t/>
            </a:r>
            <a:endParaRPr/>
          </a:p>
        </p:txBody>
      </p:sp>
      <p:sp>
        <p:nvSpPr>
          <p:cNvPr id="270" name="Google Shape;270;p40"/>
          <p:cNvSpPr txBox="1"/>
          <p:nvPr/>
        </p:nvSpPr>
        <p:spPr>
          <a:xfrm>
            <a:off x="480675" y="2296900"/>
            <a:ext cx="4377300" cy="2739600"/>
          </a:xfrm>
          <a:prstGeom prst="rect">
            <a:avLst/>
          </a:prstGeom>
          <a:noFill/>
          <a:ln>
            <a:noFill/>
          </a:ln>
        </p:spPr>
        <p:txBody>
          <a:bodyPr anchorCtr="0" anchor="t" bIns="91425" lIns="91425" spcFirstLastPara="1" rIns="91425" wrap="square" tIns="91425">
            <a:noAutofit/>
          </a:bodyPr>
          <a:lstStyle/>
          <a:p>
            <a:pPr indent="0" lvl="0" marL="0" marR="88900" rtl="0" algn="l">
              <a:lnSpc>
                <a:spcPct val="115000"/>
              </a:lnSpc>
              <a:spcBef>
                <a:spcPts val="0"/>
              </a:spcBef>
              <a:spcAft>
                <a:spcPts val="0"/>
              </a:spcAft>
              <a:buNone/>
            </a:pPr>
            <a:r>
              <a:rPr b="1" lang="el" sz="1100">
                <a:solidFill>
                  <a:srgbClr val="444444"/>
                </a:solidFill>
                <a:highlight>
                  <a:srgbClr val="F0F0F0"/>
                </a:highlight>
              </a:rPr>
              <a:t>SELECT</a:t>
            </a:r>
            <a:r>
              <a:rPr lang="el" sz="1100">
                <a:solidFill>
                  <a:srgbClr val="444444"/>
                </a:solidFill>
                <a:highlight>
                  <a:srgbClr val="F0F0F0"/>
                </a:highlight>
              </a:rPr>
              <a:t> FirstName</a:t>
            </a:r>
            <a:endParaRPr sz="1100">
              <a:solidFill>
                <a:srgbClr val="444444"/>
              </a:solidFill>
              <a:highlight>
                <a:srgbClr val="F0F0F0"/>
              </a:highlight>
            </a:endParaRPr>
          </a:p>
          <a:p>
            <a:pPr indent="0" lvl="0" marL="88900" marR="88900" rtl="0" algn="l">
              <a:lnSpc>
                <a:spcPct val="115000"/>
              </a:lnSpc>
              <a:spcBef>
                <a:spcPts val="0"/>
              </a:spcBef>
              <a:spcAft>
                <a:spcPts val="0"/>
              </a:spcAft>
              <a:buNone/>
            </a:pPr>
            <a:r>
              <a:rPr b="1" lang="el" sz="1100">
                <a:solidFill>
                  <a:srgbClr val="444444"/>
                </a:solidFill>
                <a:highlight>
                  <a:srgbClr val="F0F0F0"/>
                </a:highlight>
              </a:rPr>
              <a:t>FROM</a:t>
            </a:r>
            <a:r>
              <a:rPr lang="el" sz="1100">
                <a:solidFill>
                  <a:srgbClr val="444444"/>
                </a:solidFill>
                <a:highlight>
                  <a:srgbClr val="F0F0F0"/>
                </a:highlight>
              </a:rPr>
              <a:t> Musicians;</a:t>
            </a:r>
            <a:endParaRPr sz="1100">
              <a:solidFill>
                <a:srgbClr val="444444"/>
              </a:solidFill>
              <a:highlight>
                <a:srgbClr val="F0F0F0"/>
              </a:highlight>
            </a:endParaRPr>
          </a:p>
          <a:p>
            <a:pPr indent="0" lvl="0" marL="0" rtl="0" algn="l">
              <a:lnSpc>
                <a:spcPct val="115000"/>
              </a:lnSpc>
              <a:spcBef>
                <a:spcPts val="0"/>
              </a:spcBef>
              <a:spcAft>
                <a:spcPts val="0"/>
              </a:spcAft>
              <a:buNone/>
            </a:pPr>
            <a:r>
              <a:rPr lang="el" sz="1100">
                <a:solidFill>
                  <a:schemeClr val="dk1"/>
                </a:solidFill>
              </a:rPr>
              <a:t>+------------+</a:t>
            </a:r>
            <a:endParaRPr sz="1100">
              <a:solidFill>
                <a:schemeClr val="dk1"/>
              </a:solidFill>
            </a:endParaRPr>
          </a:p>
          <a:p>
            <a:pPr indent="0" lvl="0" marL="0" rtl="0" algn="l">
              <a:spcBef>
                <a:spcPts val="0"/>
              </a:spcBef>
              <a:spcAft>
                <a:spcPts val="0"/>
              </a:spcAft>
              <a:buNone/>
            </a:pPr>
            <a:r>
              <a:rPr lang="el" sz="1100">
                <a:solidFill>
                  <a:schemeClr val="dk1"/>
                </a:solidFill>
              </a:rPr>
              <a:t>| FirstName  |</a:t>
            </a:r>
            <a:endParaRPr sz="1100">
              <a:solidFill>
                <a:schemeClr val="dk1"/>
              </a:solidFill>
            </a:endParaRPr>
          </a:p>
          <a:p>
            <a:pPr indent="0" lvl="0" marL="0" rtl="0" algn="l">
              <a:spcBef>
                <a:spcPts val="0"/>
              </a:spcBef>
              <a:spcAft>
                <a:spcPts val="0"/>
              </a:spcAft>
              <a:buNone/>
            </a:pPr>
            <a:r>
              <a:rPr lang="el" sz="1100">
                <a:solidFill>
                  <a:schemeClr val="dk1"/>
                </a:solidFill>
              </a:rPr>
              <a:t>+------------+</a:t>
            </a:r>
            <a:endParaRPr sz="1100">
              <a:solidFill>
                <a:schemeClr val="dk1"/>
              </a:solidFill>
            </a:endParaRPr>
          </a:p>
          <a:p>
            <a:pPr indent="0" lvl="0" marL="0" rtl="0" algn="l">
              <a:spcBef>
                <a:spcPts val="0"/>
              </a:spcBef>
              <a:spcAft>
                <a:spcPts val="0"/>
              </a:spcAft>
              <a:buNone/>
            </a:pPr>
            <a:r>
              <a:rPr lang="el" sz="1100">
                <a:solidFill>
                  <a:schemeClr val="dk1"/>
                </a:solidFill>
              </a:rPr>
              <a:t>| Thelonious |</a:t>
            </a:r>
            <a:endParaRPr sz="1100">
              <a:solidFill>
                <a:schemeClr val="dk1"/>
              </a:solidFill>
            </a:endParaRPr>
          </a:p>
          <a:p>
            <a:pPr indent="0" lvl="0" marL="0" rtl="0" algn="l">
              <a:spcBef>
                <a:spcPts val="0"/>
              </a:spcBef>
              <a:spcAft>
                <a:spcPts val="0"/>
              </a:spcAft>
              <a:buNone/>
            </a:pPr>
            <a:r>
              <a:rPr lang="el" sz="1100">
                <a:solidFill>
                  <a:schemeClr val="dk1"/>
                </a:solidFill>
              </a:rPr>
              <a:t>| Sonny      |</a:t>
            </a:r>
            <a:endParaRPr sz="1100">
              <a:solidFill>
                <a:schemeClr val="dk1"/>
              </a:solidFill>
            </a:endParaRPr>
          </a:p>
          <a:p>
            <a:pPr indent="0" lvl="0" marL="0" rtl="0" algn="l">
              <a:spcBef>
                <a:spcPts val="0"/>
              </a:spcBef>
              <a:spcAft>
                <a:spcPts val="0"/>
              </a:spcAft>
              <a:buNone/>
            </a:pPr>
            <a:r>
              <a:rPr lang="el" sz="1100">
                <a:solidFill>
                  <a:schemeClr val="dk1"/>
                </a:solidFill>
              </a:rPr>
              <a:t>| Steve      |</a:t>
            </a:r>
            <a:endParaRPr sz="1100">
              <a:solidFill>
                <a:schemeClr val="dk1"/>
              </a:solidFill>
            </a:endParaRPr>
          </a:p>
          <a:p>
            <a:pPr indent="0" lvl="0" marL="0" rtl="0" algn="l">
              <a:spcBef>
                <a:spcPts val="0"/>
              </a:spcBef>
              <a:spcAft>
                <a:spcPts val="0"/>
              </a:spcAft>
              <a:buNone/>
            </a:pPr>
            <a:r>
              <a:rPr lang="el" sz="1100">
                <a:solidFill>
                  <a:schemeClr val="dk1"/>
                </a:solidFill>
              </a:rPr>
              <a:t>+------------+</a:t>
            </a:r>
            <a:endParaRPr sz="1100">
              <a:solidFill>
                <a:schemeClr val="dk1"/>
              </a:solidFill>
            </a:endParaRPr>
          </a:p>
          <a:p>
            <a:pPr indent="0" lvl="0" marL="0" rtl="0" algn="l">
              <a:spcBef>
                <a:spcPts val="0"/>
              </a:spcBef>
              <a:spcAft>
                <a:spcPts val="0"/>
              </a:spcAft>
              <a:buNone/>
            </a:pPr>
            <a:r>
              <a:rPr lang="el" sz="1100">
                <a:solidFill>
                  <a:schemeClr val="dk1"/>
                </a:solidFill>
              </a:rPr>
              <a:t>3 rows in set (0.00 sec)</a:t>
            </a:r>
            <a:endParaRPr sz="1100">
              <a:solidFill>
                <a:schemeClr val="dk1"/>
              </a:solidFill>
            </a:endParaRPr>
          </a:p>
          <a:p>
            <a:pPr indent="0" lvl="0" marL="0" rtl="0" algn="l">
              <a:spcBef>
                <a:spcPts val="0"/>
              </a:spcBef>
              <a:spcAft>
                <a:spcPts val="0"/>
              </a:spcAft>
              <a:buNone/>
            </a:pPr>
            <a:r>
              <a:t/>
            </a:r>
            <a:endParaRPr/>
          </a:p>
        </p:txBody>
      </p:sp>
      <p:sp>
        <p:nvSpPr>
          <p:cNvPr id="271" name="Google Shape;271;p40"/>
          <p:cNvSpPr txBox="1"/>
          <p:nvPr/>
        </p:nvSpPr>
        <p:spPr>
          <a:xfrm>
            <a:off x="550850" y="43662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SELECT *</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FROM table1;</a:t>
            </a:r>
            <a:endParaRPr>
              <a:highlight>
                <a:srgbClr val="D9EAD3"/>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 … WHERE...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l" sz="1300">
                <a:highlight>
                  <a:srgbClr val="D9EAD3"/>
                </a:highlight>
                <a:latin typeface="Courier New"/>
                <a:ea typeface="Courier New"/>
                <a:cs typeface="Courier New"/>
                <a:sym typeface="Courier New"/>
              </a:rPr>
              <a:t>SELECT column1, column2, …</a:t>
            </a:r>
            <a:endParaRPr sz="1300">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highlight>
                  <a:srgbClr val="D9EAD3"/>
                </a:highlight>
                <a:latin typeface="Courier New"/>
                <a:ea typeface="Courier New"/>
                <a:cs typeface="Courier New"/>
                <a:sym typeface="Courier New"/>
              </a:rPr>
              <a:t>FROM table1;</a:t>
            </a:r>
            <a:endParaRPr>
              <a:highlight>
                <a:srgbClr val="D9EAD3"/>
              </a:highlight>
            </a:endParaRPr>
          </a:p>
          <a:p>
            <a:pPr indent="0" lvl="0" marL="0" rtl="0" algn="l">
              <a:spcBef>
                <a:spcPts val="0"/>
              </a:spcBef>
              <a:spcAft>
                <a:spcPts val="0"/>
              </a:spcAft>
              <a:buNone/>
            </a:pPr>
            <a:r>
              <a:t/>
            </a:r>
            <a:endParaRPr/>
          </a:p>
        </p:txBody>
      </p:sp>
      <p:sp>
        <p:nvSpPr>
          <p:cNvPr id="277" name="Google Shape;277;p41"/>
          <p:cNvSpPr txBox="1"/>
          <p:nvPr/>
        </p:nvSpPr>
        <p:spPr>
          <a:xfrm>
            <a:off x="480675" y="2296900"/>
            <a:ext cx="4377300" cy="2739600"/>
          </a:xfrm>
          <a:prstGeom prst="rect">
            <a:avLst/>
          </a:prstGeom>
          <a:noFill/>
          <a:ln>
            <a:noFill/>
          </a:ln>
        </p:spPr>
        <p:txBody>
          <a:bodyPr anchorCtr="0" anchor="t" bIns="91425" lIns="91425" spcFirstLastPara="1" rIns="91425" wrap="square" tIns="91425">
            <a:noAutofit/>
          </a:bodyPr>
          <a:lstStyle/>
          <a:p>
            <a:pPr indent="0" lvl="0" marL="0" marR="88900" rtl="0" algn="l">
              <a:lnSpc>
                <a:spcPct val="115000"/>
              </a:lnSpc>
              <a:spcBef>
                <a:spcPts val="0"/>
              </a:spcBef>
              <a:spcAft>
                <a:spcPts val="0"/>
              </a:spcAft>
              <a:buNone/>
            </a:pPr>
            <a:r>
              <a:rPr b="1" lang="el" sz="1100">
                <a:solidFill>
                  <a:srgbClr val="444444"/>
                </a:solidFill>
                <a:highlight>
                  <a:srgbClr val="F0F0F0"/>
                </a:highlight>
              </a:rPr>
              <a:t>SELECT</a:t>
            </a:r>
            <a:r>
              <a:rPr lang="el" sz="1100">
                <a:solidFill>
                  <a:srgbClr val="444444"/>
                </a:solidFill>
                <a:highlight>
                  <a:srgbClr val="F0F0F0"/>
                </a:highlight>
              </a:rPr>
              <a:t> FirstName</a:t>
            </a:r>
            <a:endParaRPr sz="1100">
              <a:solidFill>
                <a:srgbClr val="444444"/>
              </a:solidFill>
              <a:highlight>
                <a:srgbClr val="F0F0F0"/>
              </a:highlight>
            </a:endParaRPr>
          </a:p>
          <a:p>
            <a:pPr indent="0" lvl="0" marL="88900" marR="88900" rtl="0" algn="l">
              <a:lnSpc>
                <a:spcPct val="115000"/>
              </a:lnSpc>
              <a:spcBef>
                <a:spcPts val="0"/>
              </a:spcBef>
              <a:spcAft>
                <a:spcPts val="0"/>
              </a:spcAft>
              <a:buNone/>
            </a:pPr>
            <a:r>
              <a:rPr b="1" lang="el" sz="1100">
                <a:solidFill>
                  <a:srgbClr val="444444"/>
                </a:solidFill>
                <a:highlight>
                  <a:srgbClr val="F0F0F0"/>
                </a:highlight>
              </a:rPr>
              <a:t>FROM</a:t>
            </a:r>
            <a:r>
              <a:rPr lang="el" sz="1100">
                <a:solidFill>
                  <a:srgbClr val="444444"/>
                </a:solidFill>
                <a:highlight>
                  <a:srgbClr val="F0F0F0"/>
                </a:highlight>
              </a:rPr>
              <a:t> Musicians;</a:t>
            </a:r>
            <a:endParaRPr sz="1100">
              <a:solidFill>
                <a:srgbClr val="444444"/>
              </a:solidFill>
              <a:highlight>
                <a:srgbClr val="F0F0F0"/>
              </a:highlight>
            </a:endParaRPr>
          </a:p>
          <a:p>
            <a:pPr indent="0" lvl="0" marL="0" rtl="0" algn="l">
              <a:lnSpc>
                <a:spcPct val="115000"/>
              </a:lnSpc>
              <a:spcBef>
                <a:spcPts val="0"/>
              </a:spcBef>
              <a:spcAft>
                <a:spcPts val="0"/>
              </a:spcAft>
              <a:buNone/>
            </a:pPr>
            <a:r>
              <a:rPr lang="el" sz="1100">
                <a:solidFill>
                  <a:schemeClr val="dk1"/>
                </a:solidFill>
              </a:rPr>
              <a:t>+------------+</a:t>
            </a:r>
            <a:endParaRPr sz="1100">
              <a:solidFill>
                <a:schemeClr val="dk1"/>
              </a:solidFill>
            </a:endParaRPr>
          </a:p>
          <a:p>
            <a:pPr indent="0" lvl="0" marL="0" rtl="0" algn="l">
              <a:spcBef>
                <a:spcPts val="0"/>
              </a:spcBef>
              <a:spcAft>
                <a:spcPts val="0"/>
              </a:spcAft>
              <a:buNone/>
            </a:pPr>
            <a:r>
              <a:rPr lang="el" sz="1100">
                <a:solidFill>
                  <a:schemeClr val="dk1"/>
                </a:solidFill>
              </a:rPr>
              <a:t>| FirstName  |</a:t>
            </a:r>
            <a:endParaRPr sz="1100">
              <a:solidFill>
                <a:schemeClr val="dk1"/>
              </a:solidFill>
            </a:endParaRPr>
          </a:p>
          <a:p>
            <a:pPr indent="0" lvl="0" marL="0" rtl="0" algn="l">
              <a:spcBef>
                <a:spcPts val="0"/>
              </a:spcBef>
              <a:spcAft>
                <a:spcPts val="0"/>
              </a:spcAft>
              <a:buNone/>
            </a:pPr>
            <a:r>
              <a:rPr lang="el" sz="1100">
                <a:solidFill>
                  <a:schemeClr val="dk1"/>
                </a:solidFill>
              </a:rPr>
              <a:t>+------------+</a:t>
            </a:r>
            <a:endParaRPr sz="1100">
              <a:solidFill>
                <a:schemeClr val="dk1"/>
              </a:solidFill>
            </a:endParaRPr>
          </a:p>
          <a:p>
            <a:pPr indent="0" lvl="0" marL="0" rtl="0" algn="l">
              <a:spcBef>
                <a:spcPts val="0"/>
              </a:spcBef>
              <a:spcAft>
                <a:spcPts val="0"/>
              </a:spcAft>
              <a:buNone/>
            </a:pPr>
            <a:r>
              <a:rPr lang="el" sz="1100">
                <a:solidFill>
                  <a:schemeClr val="dk1"/>
                </a:solidFill>
              </a:rPr>
              <a:t>| Thelonious |</a:t>
            </a:r>
            <a:endParaRPr sz="1100">
              <a:solidFill>
                <a:schemeClr val="dk1"/>
              </a:solidFill>
            </a:endParaRPr>
          </a:p>
          <a:p>
            <a:pPr indent="0" lvl="0" marL="0" rtl="0" algn="l">
              <a:spcBef>
                <a:spcPts val="0"/>
              </a:spcBef>
              <a:spcAft>
                <a:spcPts val="0"/>
              </a:spcAft>
              <a:buNone/>
            </a:pPr>
            <a:r>
              <a:rPr lang="el" sz="1100">
                <a:solidFill>
                  <a:schemeClr val="dk1"/>
                </a:solidFill>
              </a:rPr>
              <a:t>| Sonny      |</a:t>
            </a:r>
            <a:endParaRPr sz="1100">
              <a:solidFill>
                <a:schemeClr val="dk1"/>
              </a:solidFill>
            </a:endParaRPr>
          </a:p>
          <a:p>
            <a:pPr indent="0" lvl="0" marL="0" rtl="0" algn="l">
              <a:spcBef>
                <a:spcPts val="0"/>
              </a:spcBef>
              <a:spcAft>
                <a:spcPts val="0"/>
              </a:spcAft>
              <a:buNone/>
            </a:pPr>
            <a:r>
              <a:rPr lang="el" sz="1100">
                <a:solidFill>
                  <a:schemeClr val="dk1"/>
                </a:solidFill>
              </a:rPr>
              <a:t>| Steve      |</a:t>
            </a:r>
            <a:endParaRPr sz="1100">
              <a:solidFill>
                <a:schemeClr val="dk1"/>
              </a:solidFill>
            </a:endParaRPr>
          </a:p>
          <a:p>
            <a:pPr indent="0" lvl="0" marL="0" rtl="0" algn="l">
              <a:spcBef>
                <a:spcPts val="0"/>
              </a:spcBef>
              <a:spcAft>
                <a:spcPts val="0"/>
              </a:spcAft>
              <a:buNone/>
            </a:pPr>
            <a:r>
              <a:rPr lang="el" sz="1100">
                <a:solidFill>
                  <a:schemeClr val="dk1"/>
                </a:solidFill>
              </a:rPr>
              <a:t>+------------+</a:t>
            </a:r>
            <a:endParaRPr sz="1100">
              <a:solidFill>
                <a:schemeClr val="dk1"/>
              </a:solidFill>
            </a:endParaRPr>
          </a:p>
          <a:p>
            <a:pPr indent="0" lvl="0" marL="0" rtl="0" algn="l">
              <a:spcBef>
                <a:spcPts val="0"/>
              </a:spcBef>
              <a:spcAft>
                <a:spcPts val="0"/>
              </a:spcAft>
              <a:buNone/>
            </a:pPr>
            <a:r>
              <a:rPr lang="el" sz="1100">
                <a:solidFill>
                  <a:schemeClr val="dk1"/>
                </a:solidFill>
              </a:rPr>
              <a:t>3 rows in set (0.00 sec)</a:t>
            </a:r>
            <a:endParaRPr sz="1100">
              <a:solidFill>
                <a:schemeClr val="dk1"/>
              </a:solidFill>
            </a:endParaRPr>
          </a:p>
          <a:p>
            <a:pPr indent="0" lvl="0" marL="0" rtl="0" algn="l">
              <a:spcBef>
                <a:spcPts val="0"/>
              </a:spcBef>
              <a:spcAft>
                <a:spcPts val="0"/>
              </a:spcAft>
              <a:buNone/>
            </a:pPr>
            <a:r>
              <a:t/>
            </a:r>
            <a:endParaRPr/>
          </a:p>
        </p:txBody>
      </p:sp>
      <p:sp>
        <p:nvSpPr>
          <p:cNvPr id="278" name="Google Shape;278;p41"/>
          <p:cNvSpPr txBox="1"/>
          <p:nvPr/>
        </p:nvSpPr>
        <p:spPr>
          <a:xfrm>
            <a:off x="4720900" y="2373100"/>
            <a:ext cx="3000000" cy="3000000"/>
          </a:xfrm>
          <a:prstGeom prst="rect">
            <a:avLst/>
          </a:prstGeom>
          <a:noFill/>
          <a:ln>
            <a:noFill/>
          </a:ln>
        </p:spPr>
        <p:txBody>
          <a:bodyPr anchorCtr="0" anchor="t" bIns="91425" lIns="91425" spcFirstLastPara="1" rIns="91425" wrap="square" tIns="91425">
            <a:noAutofit/>
          </a:bodyPr>
          <a:lstStyle/>
          <a:p>
            <a:pPr indent="0" lvl="0" marL="88900" marR="88900" rtl="0" algn="l">
              <a:lnSpc>
                <a:spcPct val="115000"/>
              </a:lnSpc>
              <a:spcBef>
                <a:spcPts val="0"/>
              </a:spcBef>
              <a:spcAft>
                <a:spcPts val="0"/>
              </a:spcAft>
              <a:buNone/>
            </a:pPr>
            <a:r>
              <a:rPr b="1" lang="el" sz="1100">
                <a:solidFill>
                  <a:srgbClr val="444444"/>
                </a:solidFill>
                <a:highlight>
                  <a:srgbClr val="F0F0F0"/>
                </a:highlight>
              </a:rPr>
              <a:t>SELECT</a:t>
            </a:r>
            <a:r>
              <a:rPr lang="el" sz="1100">
                <a:solidFill>
                  <a:srgbClr val="444444"/>
                </a:solidFill>
                <a:highlight>
                  <a:srgbClr val="F0F0F0"/>
                </a:highlight>
              </a:rPr>
              <a:t> *</a:t>
            </a:r>
            <a:endParaRPr sz="1100">
              <a:solidFill>
                <a:srgbClr val="444444"/>
              </a:solidFill>
              <a:highlight>
                <a:srgbClr val="F0F0F0"/>
              </a:highlight>
            </a:endParaRPr>
          </a:p>
          <a:p>
            <a:pPr indent="0" lvl="0" marL="88900" marR="88900" rtl="0" algn="l">
              <a:lnSpc>
                <a:spcPct val="115000"/>
              </a:lnSpc>
              <a:spcBef>
                <a:spcPts val="0"/>
              </a:spcBef>
              <a:spcAft>
                <a:spcPts val="0"/>
              </a:spcAft>
              <a:buNone/>
            </a:pPr>
            <a:r>
              <a:rPr b="1" lang="el" sz="1100">
                <a:solidFill>
                  <a:srgbClr val="444444"/>
                </a:solidFill>
                <a:highlight>
                  <a:srgbClr val="F0F0F0"/>
                </a:highlight>
              </a:rPr>
              <a:t>FROM</a:t>
            </a:r>
            <a:r>
              <a:rPr lang="el" sz="1100">
                <a:solidFill>
                  <a:srgbClr val="444444"/>
                </a:solidFill>
                <a:highlight>
                  <a:srgbClr val="F0F0F0"/>
                </a:highlight>
              </a:rPr>
              <a:t> Musicians</a:t>
            </a:r>
            <a:endParaRPr sz="1100">
              <a:solidFill>
                <a:srgbClr val="444444"/>
              </a:solidFill>
              <a:highlight>
                <a:srgbClr val="F0F0F0"/>
              </a:highlight>
            </a:endParaRPr>
          </a:p>
          <a:p>
            <a:pPr indent="0" lvl="0" marL="88900" marR="88900" rtl="0" algn="l">
              <a:lnSpc>
                <a:spcPct val="115000"/>
              </a:lnSpc>
              <a:spcBef>
                <a:spcPts val="0"/>
              </a:spcBef>
              <a:spcAft>
                <a:spcPts val="0"/>
              </a:spcAft>
              <a:buNone/>
            </a:pPr>
            <a:r>
              <a:rPr b="1" lang="el" sz="1100">
                <a:solidFill>
                  <a:srgbClr val="444444"/>
                </a:solidFill>
                <a:highlight>
                  <a:srgbClr val="F0F0F0"/>
                </a:highlight>
              </a:rPr>
              <a:t>WHERE</a:t>
            </a:r>
            <a:r>
              <a:rPr lang="el" sz="1100">
                <a:solidFill>
                  <a:srgbClr val="444444"/>
                </a:solidFill>
                <a:highlight>
                  <a:srgbClr val="F0F0F0"/>
                </a:highlight>
              </a:rPr>
              <a:t> FirstName = </a:t>
            </a:r>
            <a:r>
              <a:rPr lang="el" sz="1100">
                <a:solidFill>
                  <a:srgbClr val="880000"/>
                </a:solidFill>
                <a:highlight>
                  <a:srgbClr val="F0F0F0"/>
                </a:highlight>
              </a:rPr>
              <a:t>'Thelonious'</a:t>
            </a:r>
            <a:endParaRPr sz="1100">
              <a:solidFill>
                <a:srgbClr val="880000"/>
              </a:solidFill>
              <a:highlight>
                <a:srgbClr val="F0F0F0"/>
              </a:highlight>
            </a:endParaRPr>
          </a:p>
          <a:p>
            <a:pPr indent="0" lvl="0" marL="0" rtl="0" algn="l">
              <a:lnSpc>
                <a:spcPct val="115000"/>
              </a:lnSpc>
              <a:spcBef>
                <a:spcPts val="0"/>
              </a:spcBef>
              <a:spcAft>
                <a:spcPts val="0"/>
              </a:spcAft>
              <a:buNone/>
            </a:pPr>
            <a:r>
              <a:rPr lang="el" sz="1100">
                <a:solidFill>
                  <a:schemeClr val="dk1"/>
                </a:solidFill>
              </a:rPr>
              <a:t>+----+------------+----------+------+</a:t>
            </a:r>
            <a:endParaRPr sz="1100">
              <a:solidFill>
                <a:schemeClr val="dk1"/>
              </a:solidFill>
            </a:endParaRPr>
          </a:p>
          <a:p>
            <a:pPr indent="0" lvl="0" marL="0" rtl="0" algn="l">
              <a:spcBef>
                <a:spcPts val="0"/>
              </a:spcBef>
              <a:spcAft>
                <a:spcPts val="0"/>
              </a:spcAft>
              <a:buNone/>
            </a:pPr>
            <a:r>
              <a:rPr lang="el" sz="1100">
                <a:solidFill>
                  <a:schemeClr val="dk1"/>
                </a:solidFill>
              </a:rPr>
              <a:t>| Id | FirstName  | LastName | Born |</a:t>
            </a:r>
            <a:endParaRPr sz="1100">
              <a:solidFill>
                <a:schemeClr val="dk1"/>
              </a:solidFill>
            </a:endParaRPr>
          </a:p>
          <a:p>
            <a:pPr indent="0" lvl="0" marL="0" rtl="0" algn="l">
              <a:spcBef>
                <a:spcPts val="0"/>
              </a:spcBef>
              <a:spcAft>
                <a:spcPts val="0"/>
              </a:spcAft>
              <a:buNone/>
            </a:pPr>
            <a:r>
              <a:rPr lang="el" sz="1100">
                <a:solidFill>
                  <a:schemeClr val="dk1"/>
                </a:solidFill>
              </a:rPr>
              <a:t>+----+------------+----------+------+</a:t>
            </a:r>
            <a:endParaRPr sz="1100">
              <a:solidFill>
                <a:schemeClr val="dk1"/>
              </a:solidFill>
            </a:endParaRPr>
          </a:p>
          <a:p>
            <a:pPr indent="0" lvl="0" marL="0" rtl="0" algn="l">
              <a:spcBef>
                <a:spcPts val="0"/>
              </a:spcBef>
              <a:spcAft>
                <a:spcPts val="0"/>
              </a:spcAft>
              <a:buNone/>
            </a:pPr>
            <a:r>
              <a:rPr lang="el" sz="1100">
                <a:solidFill>
                  <a:schemeClr val="dk1"/>
                </a:solidFill>
              </a:rPr>
              <a:t>|  1 | Thelonious | Monk     | 1917 |</a:t>
            </a:r>
            <a:endParaRPr sz="1100">
              <a:solidFill>
                <a:schemeClr val="dk1"/>
              </a:solidFill>
            </a:endParaRPr>
          </a:p>
          <a:p>
            <a:pPr indent="0" lvl="0" marL="0" rtl="0" algn="l">
              <a:spcBef>
                <a:spcPts val="0"/>
              </a:spcBef>
              <a:spcAft>
                <a:spcPts val="0"/>
              </a:spcAft>
              <a:buNone/>
            </a:pPr>
            <a:r>
              <a:rPr lang="el" sz="1100">
                <a:solidFill>
                  <a:schemeClr val="dk1"/>
                </a:solidFill>
              </a:rPr>
              <a:t>+----+------------+----------+------+</a:t>
            </a:r>
            <a:endParaRPr sz="1100">
              <a:solidFill>
                <a:schemeClr val="dk1"/>
              </a:solidFill>
            </a:endParaRPr>
          </a:p>
          <a:p>
            <a:pPr indent="0" lvl="0" marL="0" rtl="0" algn="l">
              <a:spcBef>
                <a:spcPts val="0"/>
              </a:spcBef>
              <a:spcAft>
                <a:spcPts val="0"/>
              </a:spcAft>
              <a:buNone/>
            </a:pPr>
            <a:r>
              <a:rPr lang="el" sz="1100">
                <a:solidFill>
                  <a:schemeClr val="dk1"/>
                </a:solidFill>
              </a:rPr>
              <a:t>1 row in set (0.00 sec)</a:t>
            </a:r>
            <a:endParaRPr sz="1100">
              <a:solidFill>
                <a:schemeClr val="dk1"/>
              </a:solidFill>
            </a:endParaRPr>
          </a:p>
        </p:txBody>
      </p:sp>
      <p:sp>
        <p:nvSpPr>
          <p:cNvPr id="279" name="Google Shape;279;p41"/>
          <p:cNvSpPr txBox="1"/>
          <p:nvPr/>
        </p:nvSpPr>
        <p:spPr>
          <a:xfrm>
            <a:off x="4572000" y="7727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SELECT column1, column2, …</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FROM table1</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b="1" lang="el" sz="1300">
                <a:solidFill>
                  <a:schemeClr val="dk1"/>
                </a:solidFill>
                <a:highlight>
                  <a:srgbClr val="D9EAD3"/>
                </a:highlight>
                <a:latin typeface="Courier New"/>
                <a:ea typeface="Courier New"/>
                <a:cs typeface="Courier New"/>
                <a:sym typeface="Courier New"/>
              </a:rPr>
              <a:t>WHERE </a:t>
            </a:r>
            <a:r>
              <a:rPr b="1" i="1" lang="el" sz="1300">
                <a:solidFill>
                  <a:schemeClr val="dk1"/>
                </a:solidFill>
                <a:highlight>
                  <a:srgbClr val="D9EAD3"/>
                </a:highlight>
                <a:latin typeface="Courier New"/>
                <a:ea typeface="Courier New"/>
                <a:cs typeface="Courier New"/>
                <a:sym typeface="Courier New"/>
              </a:rPr>
              <a:t>condition</a:t>
            </a:r>
            <a:endParaRPr b="1"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b="1" lang="el" sz="1300">
                <a:solidFill>
                  <a:schemeClr val="dk1"/>
                </a:solidFill>
                <a:highlight>
                  <a:srgbClr val="D9EAD3"/>
                </a:highlight>
                <a:latin typeface="Courier New"/>
                <a:ea typeface="Courier New"/>
                <a:cs typeface="Courier New"/>
                <a:sym typeface="Courier New"/>
              </a:rPr>
              <a:t>    AND/OR </a:t>
            </a:r>
            <a:r>
              <a:rPr b="1" i="1" lang="el" sz="1300">
                <a:solidFill>
                  <a:schemeClr val="dk1"/>
                </a:solidFill>
                <a:highlight>
                  <a:srgbClr val="D9EAD3"/>
                </a:highlight>
                <a:latin typeface="Courier New"/>
                <a:ea typeface="Courier New"/>
                <a:cs typeface="Courier New"/>
                <a:sym typeface="Courier New"/>
              </a:rPr>
              <a:t>another_condition</a:t>
            </a:r>
            <a:endParaRPr b="1"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b="1" lang="el" sz="1300">
                <a:solidFill>
                  <a:schemeClr val="dk1"/>
                </a:solidFill>
                <a:highlight>
                  <a:srgbClr val="D9EAD3"/>
                </a:highlight>
                <a:latin typeface="Courier New"/>
                <a:ea typeface="Courier New"/>
                <a:cs typeface="Courier New"/>
                <a:sym typeface="Courier New"/>
              </a:rPr>
              <a:t>    AND/OR …</a:t>
            </a:r>
            <a:r>
              <a:rPr lang="el" sz="1300">
                <a:solidFill>
                  <a:schemeClr val="dk1"/>
                </a:solidFill>
                <a:highlight>
                  <a:srgbClr val="D9EAD3"/>
                </a:highlight>
                <a:latin typeface="Courier New"/>
                <a:ea typeface="Courier New"/>
                <a:cs typeface="Courier New"/>
                <a:sym typeface="Courier New"/>
              </a:rPr>
              <a:t>;</a:t>
            </a:r>
            <a:endParaRPr>
              <a:highlight>
                <a:srgbClr val="D9EAD3"/>
              </a:highlight>
            </a:endParaRPr>
          </a:p>
        </p:txBody>
      </p:sp>
      <p:sp>
        <p:nvSpPr>
          <p:cNvPr id="280" name="Google Shape;280;p41"/>
          <p:cNvSpPr txBox="1"/>
          <p:nvPr/>
        </p:nvSpPr>
        <p:spPr>
          <a:xfrm>
            <a:off x="550850" y="43662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SELECT *</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FROM table1;</a:t>
            </a:r>
            <a:endParaRPr>
              <a:highlight>
                <a:srgbClr val="D9EAD3"/>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Goals</a:t>
            </a:r>
            <a:endParaRPr/>
          </a:p>
        </p:txBody>
      </p:sp>
      <p:sp>
        <p:nvSpPr>
          <p:cNvPr id="74" name="Google Shape;74;p15"/>
          <p:cNvSpPr txBox="1"/>
          <p:nvPr>
            <p:ph idx="1" type="body"/>
          </p:nvPr>
        </p:nvSpPr>
        <p:spPr>
          <a:xfrm>
            <a:off x="311700" y="1478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solidFill>
                  <a:srgbClr val="24292E"/>
                </a:solidFill>
              </a:rPr>
              <a:t>By the end of this module, you should be familiar with the following:</a:t>
            </a:r>
            <a:endParaRPr>
              <a:solidFill>
                <a:srgbClr val="24292E"/>
              </a:solidFill>
            </a:endParaRPr>
          </a:p>
          <a:p>
            <a:pPr indent="-342900" lvl="0" marL="457200" rtl="0" algn="l">
              <a:spcBef>
                <a:spcPts val="1200"/>
              </a:spcBef>
              <a:spcAft>
                <a:spcPts val="0"/>
              </a:spcAft>
              <a:buClr>
                <a:srgbClr val="24292E"/>
              </a:buClr>
              <a:buSzPts val="1800"/>
              <a:buChar char="●"/>
            </a:pPr>
            <a:r>
              <a:rPr lang="el">
                <a:solidFill>
                  <a:srgbClr val="24292E"/>
                </a:solidFill>
              </a:rPr>
              <a:t>Entities &amp; Fields</a:t>
            </a:r>
            <a:endParaRPr>
              <a:solidFill>
                <a:srgbClr val="24292E"/>
              </a:solidFill>
            </a:endParaRPr>
          </a:p>
          <a:p>
            <a:pPr indent="-342900" lvl="0" marL="457200" rtl="0" algn="l">
              <a:spcBef>
                <a:spcPts val="0"/>
              </a:spcBef>
              <a:spcAft>
                <a:spcPts val="0"/>
              </a:spcAft>
              <a:buClr>
                <a:srgbClr val="24292E"/>
              </a:buClr>
              <a:buSzPts val="1800"/>
              <a:buChar char="●"/>
            </a:pPr>
            <a:r>
              <a:rPr lang="el">
                <a:solidFill>
                  <a:srgbClr val="24292E"/>
                </a:solidFill>
              </a:rPr>
              <a:t>The relational database model</a:t>
            </a:r>
            <a:endParaRPr>
              <a:solidFill>
                <a:srgbClr val="24292E"/>
              </a:solidFill>
            </a:endParaRPr>
          </a:p>
          <a:p>
            <a:pPr indent="-342900" lvl="0" marL="457200" rtl="0" algn="l">
              <a:spcBef>
                <a:spcPts val="0"/>
              </a:spcBef>
              <a:spcAft>
                <a:spcPts val="0"/>
              </a:spcAft>
              <a:buClr>
                <a:srgbClr val="24292E"/>
              </a:buClr>
              <a:buSzPts val="1800"/>
              <a:buChar char="●"/>
            </a:pPr>
            <a:r>
              <a:rPr lang="el">
                <a:solidFill>
                  <a:srgbClr val="24292E"/>
                </a:solidFill>
              </a:rPr>
              <a:t>The Structured Query Language (SQL)</a:t>
            </a:r>
            <a:endParaRPr>
              <a:solidFill>
                <a:srgbClr val="24292E"/>
              </a:solidFill>
            </a:endParaRPr>
          </a:p>
          <a:p>
            <a:pPr indent="-342900" lvl="0" marL="457200" rtl="0" algn="l">
              <a:spcBef>
                <a:spcPts val="0"/>
              </a:spcBef>
              <a:spcAft>
                <a:spcPts val="0"/>
              </a:spcAft>
              <a:buClr>
                <a:srgbClr val="24292E"/>
              </a:buClr>
              <a:buSzPts val="1800"/>
              <a:buChar char="●"/>
            </a:pPr>
            <a:r>
              <a:rPr lang="el">
                <a:solidFill>
                  <a:srgbClr val="24292E"/>
                </a:solidFill>
              </a:rPr>
              <a:t>The construction of a database system</a:t>
            </a:r>
            <a:endParaRPr>
              <a:solidFill>
                <a:srgbClr val="24292E"/>
              </a:solidFill>
            </a:endParaRPr>
          </a:p>
          <a:p>
            <a:pPr indent="-342900" lvl="0" marL="457200" rtl="0" algn="l">
              <a:spcBef>
                <a:spcPts val="0"/>
              </a:spcBef>
              <a:spcAft>
                <a:spcPts val="0"/>
              </a:spcAft>
              <a:buClr>
                <a:srgbClr val="24292E"/>
              </a:buClr>
              <a:buSzPts val="1800"/>
              <a:buChar char="●"/>
            </a:pPr>
            <a:r>
              <a:rPr lang="el">
                <a:solidFill>
                  <a:srgbClr val="24292E"/>
                </a:solidFill>
              </a:rPr>
              <a:t>MySQL as an example of a relational database system</a:t>
            </a:r>
            <a:endParaRPr>
              <a:solidFill>
                <a:srgbClr val="24292E"/>
              </a:solidFill>
            </a:endParaRPr>
          </a:p>
          <a:p>
            <a:pPr indent="0" lvl="0" marL="0" rtl="0" algn="l">
              <a:spcBef>
                <a:spcPts val="12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 (Operators, BETWEEN, IN, NOT IN) </a:t>
            </a:r>
            <a:endParaRPr/>
          </a:p>
          <a:p>
            <a:pPr indent="0" lvl="0" marL="0" rtl="0" algn="l">
              <a:spcBef>
                <a:spcPts val="0"/>
              </a:spcBef>
              <a:spcAft>
                <a:spcPts val="0"/>
              </a:spcAft>
              <a:buNone/>
            </a:pPr>
            <a:r>
              <a:t/>
            </a:r>
            <a:endParaRPr/>
          </a:p>
        </p:txBody>
      </p:sp>
      <p:graphicFrame>
        <p:nvGraphicFramePr>
          <p:cNvPr id="286" name="Google Shape;286;p42"/>
          <p:cNvGraphicFramePr/>
          <p:nvPr/>
        </p:nvGraphicFramePr>
        <p:xfrm>
          <a:off x="650650" y="1433675"/>
          <a:ext cx="3000000" cy="3000000"/>
        </p:xfrm>
        <a:graphic>
          <a:graphicData uri="http://schemas.openxmlformats.org/drawingml/2006/table">
            <a:tbl>
              <a:tblPr>
                <a:noFill/>
                <a:tableStyleId>{4DCEB4B9-C231-49A0-9EAA-699045556FC4}</a:tableStyleId>
              </a:tblPr>
              <a:tblGrid>
                <a:gridCol w="2367625"/>
                <a:gridCol w="2729800"/>
                <a:gridCol w="2910925"/>
              </a:tblGrid>
              <a:tr h="393475">
                <a:tc>
                  <a:txBody>
                    <a:bodyPr/>
                    <a:lstStyle/>
                    <a:p>
                      <a:pPr indent="0" lvl="0" marL="0" rtl="0" algn="ctr">
                        <a:lnSpc>
                          <a:spcPct val="142857"/>
                        </a:lnSpc>
                        <a:spcBef>
                          <a:spcPts val="0"/>
                        </a:spcBef>
                        <a:spcAft>
                          <a:spcPts val="0"/>
                        </a:spcAft>
                        <a:buNone/>
                      </a:pPr>
                      <a:r>
                        <a:rPr b="1" lang="el" sz="1000">
                          <a:latin typeface="Calibri"/>
                          <a:ea typeface="Calibri"/>
                          <a:cs typeface="Calibri"/>
                          <a:sym typeface="Calibri"/>
                        </a:rPr>
                        <a:t>Operator</a:t>
                      </a:r>
                      <a:endParaRPr b="1" sz="100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AD3"/>
                    </a:solidFill>
                  </a:tcPr>
                </a:tc>
                <a:tc>
                  <a:txBody>
                    <a:bodyPr/>
                    <a:lstStyle/>
                    <a:p>
                      <a:pPr indent="0" lvl="0" marL="0" rtl="0" algn="l">
                        <a:lnSpc>
                          <a:spcPct val="142857"/>
                        </a:lnSpc>
                        <a:spcBef>
                          <a:spcPts val="0"/>
                        </a:spcBef>
                        <a:spcAft>
                          <a:spcPts val="0"/>
                        </a:spcAft>
                        <a:buNone/>
                      </a:pPr>
                      <a:r>
                        <a:rPr b="1" lang="el" sz="1000">
                          <a:latin typeface="Calibri"/>
                          <a:ea typeface="Calibri"/>
                          <a:cs typeface="Calibri"/>
                          <a:sym typeface="Calibri"/>
                        </a:rPr>
                        <a:t>Condition</a:t>
                      </a:r>
                      <a:endParaRPr b="1" sz="100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AD3"/>
                    </a:solidFill>
                  </a:tcPr>
                </a:tc>
                <a:tc>
                  <a:txBody>
                    <a:bodyPr/>
                    <a:lstStyle/>
                    <a:p>
                      <a:pPr indent="0" lvl="0" marL="0" rtl="0" algn="l">
                        <a:lnSpc>
                          <a:spcPct val="142857"/>
                        </a:lnSpc>
                        <a:spcBef>
                          <a:spcPts val="0"/>
                        </a:spcBef>
                        <a:spcAft>
                          <a:spcPts val="0"/>
                        </a:spcAft>
                        <a:buNone/>
                      </a:pPr>
                      <a:r>
                        <a:rPr b="1" lang="el" sz="1000">
                          <a:latin typeface="Calibri"/>
                          <a:ea typeface="Calibri"/>
                          <a:cs typeface="Calibri"/>
                          <a:sym typeface="Calibri"/>
                        </a:rPr>
                        <a:t>SQL Example</a:t>
                      </a:r>
                      <a:endParaRPr b="1" sz="100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AD3"/>
                    </a:solidFill>
                  </a:tcPr>
                </a:tc>
              </a:tr>
              <a:tr h="393475">
                <a:tc>
                  <a:txBody>
                    <a:bodyPr/>
                    <a:lstStyle/>
                    <a:p>
                      <a:pPr indent="0" lvl="0" marL="0" rtl="0" algn="ctr">
                        <a:lnSpc>
                          <a:spcPct val="142857"/>
                        </a:lnSpc>
                        <a:spcBef>
                          <a:spcPts val="0"/>
                        </a:spcBef>
                        <a:spcAft>
                          <a:spcPts val="0"/>
                        </a:spcAft>
                        <a:buNone/>
                      </a:pPr>
                      <a:r>
                        <a:rPr lang="el" sz="950">
                          <a:latin typeface="Calibri"/>
                          <a:ea typeface="Calibri"/>
                          <a:cs typeface="Calibri"/>
                          <a:sym typeface="Calibri"/>
                        </a:rPr>
                        <a:t>=, !=, &lt; &lt;=, &gt;, &gt;=</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Standard numerical operators</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col_name </a:t>
                      </a:r>
                      <a:r>
                        <a:rPr b="1" lang="el" sz="950">
                          <a:latin typeface="Calibri"/>
                          <a:ea typeface="Calibri"/>
                          <a:cs typeface="Calibri"/>
                          <a:sym typeface="Calibri"/>
                        </a:rPr>
                        <a:t>!=</a:t>
                      </a:r>
                      <a:r>
                        <a:rPr lang="el" sz="950">
                          <a:latin typeface="Calibri"/>
                          <a:ea typeface="Calibri"/>
                          <a:cs typeface="Calibri"/>
                          <a:sym typeface="Calibri"/>
                        </a:rPr>
                        <a:t> 4, col_name </a:t>
                      </a:r>
                      <a:r>
                        <a:rPr b="1" lang="el" sz="950">
                          <a:latin typeface="Calibri"/>
                          <a:ea typeface="Calibri"/>
                          <a:cs typeface="Calibri"/>
                          <a:sym typeface="Calibri"/>
                        </a:rPr>
                        <a:t>= </a:t>
                      </a:r>
                      <a:r>
                        <a:rPr lang="el" sz="950">
                          <a:latin typeface="Calibri"/>
                          <a:ea typeface="Calibri"/>
                          <a:cs typeface="Calibri"/>
                          <a:sym typeface="Calibri"/>
                        </a:rPr>
                        <a:t>“abc”</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531200">
                <a:tc>
                  <a:txBody>
                    <a:bodyPr/>
                    <a:lstStyle/>
                    <a:p>
                      <a:pPr indent="0" lvl="0" marL="0" rtl="0" algn="ctr">
                        <a:lnSpc>
                          <a:spcPct val="142857"/>
                        </a:lnSpc>
                        <a:spcBef>
                          <a:spcPts val="0"/>
                        </a:spcBef>
                        <a:spcAft>
                          <a:spcPts val="0"/>
                        </a:spcAft>
                        <a:buNone/>
                      </a:pPr>
                      <a:r>
                        <a:rPr lang="el" sz="950">
                          <a:latin typeface="Calibri"/>
                          <a:ea typeface="Calibri"/>
                          <a:cs typeface="Calibri"/>
                          <a:sym typeface="Calibri"/>
                        </a:rPr>
                        <a:t>BETWEEN … AND …</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Number is within range of two values (inclusive)</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col_name </a:t>
                      </a:r>
                      <a:r>
                        <a:rPr b="1" lang="el" sz="950">
                          <a:latin typeface="Calibri"/>
                          <a:ea typeface="Calibri"/>
                          <a:cs typeface="Calibri"/>
                          <a:sym typeface="Calibri"/>
                        </a:rPr>
                        <a:t>BETWEEN</a:t>
                      </a:r>
                      <a:r>
                        <a:rPr lang="el" sz="950">
                          <a:latin typeface="Calibri"/>
                          <a:ea typeface="Calibri"/>
                          <a:cs typeface="Calibri"/>
                          <a:sym typeface="Calibri"/>
                        </a:rPr>
                        <a:t> 1.5 </a:t>
                      </a:r>
                      <a:r>
                        <a:rPr b="1" lang="el" sz="950">
                          <a:latin typeface="Calibri"/>
                          <a:ea typeface="Calibri"/>
                          <a:cs typeface="Calibri"/>
                          <a:sym typeface="Calibri"/>
                        </a:rPr>
                        <a:t>AND</a:t>
                      </a:r>
                      <a:r>
                        <a:rPr lang="el" sz="950">
                          <a:latin typeface="Calibri"/>
                          <a:ea typeface="Calibri"/>
                          <a:cs typeface="Calibri"/>
                          <a:sym typeface="Calibri"/>
                        </a:rPr>
                        <a:t> 10.5</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531200">
                <a:tc>
                  <a:txBody>
                    <a:bodyPr/>
                    <a:lstStyle/>
                    <a:p>
                      <a:pPr indent="0" lvl="0" marL="0" rtl="0" algn="ctr">
                        <a:lnSpc>
                          <a:spcPct val="142857"/>
                        </a:lnSpc>
                        <a:spcBef>
                          <a:spcPts val="0"/>
                        </a:spcBef>
                        <a:spcAft>
                          <a:spcPts val="0"/>
                        </a:spcAft>
                        <a:buNone/>
                      </a:pPr>
                      <a:r>
                        <a:rPr lang="el" sz="950">
                          <a:latin typeface="Calibri"/>
                          <a:ea typeface="Calibri"/>
                          <a:cs typeface="Calibri"/>
                          <a:sym typeface="Calibri"/>
                        </a:rPr>
                        <a:t>NOT BETWEEN … AND …</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Number is not within range of two values (inclusive)</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col_name </a:t>
                      </a:r>
                      <a:r>
                        <a:rPr b="1" lang="el" sz="950">
                          <a:latin typeface="Calibri"/>
                          <a:ea typeface="Calibri"/>
                          <a:cs typeface="Calibri"/>
                          <a:sym typeface="Calibri"/>
                        </a:rPr>
                        <a:t>NOT BETWEEN</a:t>
                      </a:r>
                      <a:r>
                        <a:rPr lang="el" sz="950">
                          <a:latin typeface="Calibri"/>
                          <a:ea typeface="Calibri"/>
                          <a:cs typeface="Calibri"/>
                          <a:sym typeface="Calibri"/>
                        </a:rPr>
                        <a:t> 1 </a:t>
                      </a:r>
                      <a:r>
                        <a:rPr b="1" lang="el" sz="950">
                          <a:latin typeface="Calibri"/>
                          <a:ea typeface="Calibri"/>
                          <a:cs typeface="Calibri"/>
                          <a:sym typeface="Calibri"/>
                        </a:rPr>
                        <a:t>AND</a:t>
                      </a:r>
                      <a:r>
                        <a:rPr lang="el" sz="950">
                          <a:latin typeface="Calibri"/>
                          <a:ea typeface="Calibri"/>
                          <a:cs typeface="Calibri"/>
                          <a:sym typeface="Calibri"/>
                        </a:rPr>
                        <a:t> 10</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93475">
                <a:tc>
                  <a:txBody>
                    <a:bodyPr/>
                    <a:lstStyle/>
                    <a:p>
                      <a:pPr indent="0" lvl="0" marL="0" rtl="0" algn="ctr">
                        <a:lnSpc>
                          <a:spcPct val="142857"/>
                        </a:lnSpc>
                        <a:spcBef>
                          <a:spcPts val="0"/>
                        </a:spcBef>
                        <a:spcAft>
                          <a:spcPts val="0"/>
                        </a:spcAft>
                        <a:buNone/>
                      </a:pPr>
                      <a:r>
                        <a:rPr lang="el" sz="950">
                          <a:latin typeface="Calibri"/>
                          <a:ea typeface="Calibri"/>
                          <a:cs typeface="Calibri"/>
                          <a:sym typeface="Calibri"/>
                        </a:rPr>
                        <a:t>IN (…)</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Number or string  exists in a list</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col_name </a:t>
                      </a:r>
                      <a:r>
                        <a:rPr b="1" lang="el" sz="950">
                          <a:latin typeface="Calibri"/>
                          <a:ea typeface="Calibri"/>
                          <a:cs typeface="Calibri"/>
                          <a:sym typeface="Calibri"/>
                        </a:rPr>
                        <a:t>IN</a:t>
                      </a:r>
                      <a:r>
                        <a:rPr lang="el" sz="950">
                          <a:latin typeface="Calibri"/>
                          <a:ea typeface="Calibri"/>
                          <a:cs typeface="Calibri"/>
                          <a:sym typeface="Calibri"/>
                        </a:rPr>
                        <a:t> (2, 4, 6),  col_name  I</a:t>
                      </a:r>
                      <a:r>
                        <a:rPr b="1" lang="el" sz="950">
                          <a:latin typeface="Calibri"/>
                          <a:ea typeface="Calibri"/>
                          <a:cs typeface="Calibri"/>
                          <a:sym typeface="Calibri"/>
                        </a:rPr>
                        <a:t>N </a:t>
                      </a:r>
                      <a:r>
                        <a:rPr lang="el" sz="950">
                          <a:latin typeface="Calibri"/>
                          <a:ea typeface="Calibri"/>
                          <a:cs typeface="Calibri"/>
                          <a:sym typeface="Calibri"/>
                        </a:rPr>
                        <a:t>(“a”, “b”)</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93475">
                <a:tc>
                  <a:txBody>
                    <a:bodyPr/>
                    <a:lstStyle/>
                    <a:p>
                      <a:pPr indent="0" lvl="0" marL="0" rtl="0" algn="ctr">
                        <a:lnSpc>
                          <a:spcPct val="142857"/>
                        </a:lnSpc>
                        <a:spcBef>
                          <a:spcPts val="0"/>
                        </a:spcBef>
                        <a:spcAft>
                          <a:spcPts val="0"/>
                        </a:spcAft>
                        <a:buNone/>
                      </a:pPr>
                      <a:r>
                        <a:rPr lang="el" sz="950">
                          <a:latin typeface="Calibri"/>
                          <a:ea typeface="Calibri"/>
                          <a:cs typeface="Calibri"/>
                          <a:sym typeface="Calibri"/>
                        </a:rPr>
                        <a:t>NOT IN (…)</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Number or string  does not exist in a list</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col_name </a:t>
                      </a:r>
                      <a:r>
                        <a:rPr b="1" lang="el" sz="950">
                          <a:latin typeface="Calibri"/>
                          <a:ea typeface="Calibri"/>
                          <a:cs typeface="Calibri"/>
                          <a:sym typeface="Calibri"/>
                        </a:rPr>
                        <a:t>NOT IN</a:t>
                      </a:r>
                      <a:r>
                        <a:rPr lang="el" sz="950">
                          <a:latin typeface="Calibri"/>
                          <a:ea typeface="Calibri"/>
                          <a:cs typeface="Calibri"/>
                          <a:sym typeface="Calibri"/>
                        </a:rPr>
                        <a:t> (1, 3, 5), </a:t>
                      </a:r>
                      <a:r>
                        <a:rPr lang="el" sz="950">
                          <a:solidFill>
                            <a:schemeClr val="dk1"/>
                          </a:solidFill>
                          <a:latin typeface="Calibri"/>
                          <a:ea typeface="Calibri"/>
                          <a:cs typeface="Calibri"/>
                          <a:sym typeface="Calibri"/>
                        </a:rPr>
                        <a:t>col_name  </a:t>
                      </a:r>
                      <a:r>
                        <a:rPr b="1" lang="el" sz="950">
                          <a:solidFill>
                            <a:schemeClr val="dk1"/>
                          </a:solidFill>
                          <a:latin typeface="Calibri"/>
                          <a:ea typeface="Calibri"/>
                          <a:cs typeface="Calibri"/>
                          <a:sym typeface="Calibri"/>
                        </a:rPr>
                        <a:t>NOT IN</a:t>
                      </a:r>
                      <a:r>
                        <a:rPr lang="el" sz="950">
                          <a:solidFill>
                            <a:schemeClr val="dk1"/>
                          </a:solidFill>
                          <a:latin typeface="Calibri"/>
                          <a:ea typeface="Calibri"/>
                          <a:cs typeface="Calibri"/>
                          <a:sym typeface="Calibri"/>
                        </a:rPr>
                        <a:t> (“a”, “b”)</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tcPr>
                </a:tc>
              </a:tr>
            </a:tbl>
          </a:graphicData>
        </a:graphic>
      </p:graphicFrame>
      <p:sp>
        <p:nvSpPr>
          <p:cNvPr id="287" name="Google Shape;287;p42"/>
          <p:cNvSpPr txBox="1"/>
          <p:nvPr/>
        </p:nvSpPr>
        <p:spPr>
          <a:xfrm>
            <a:off x="7698300" y="3993775"/>
            <a:ext cx="12102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800"/>
              <a:t>Source: SQLBolt</a:t>
            </a:r>
            <a:endParaRPr sz="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Switch to the imdb database.</a:t>
            </a:r>
            <a:endParaRPr/>
          </a:p>
          <a:p>
            <a:pPr indent="0" lvl="0" marL="0" rtl="0" algn="l">
              <a:spcBef>
                <a:spcPts val="1600"/>
              </a:spcBef>
              <a:spcAft>
                <a:spcPts val="0"/>
              </a:spcAft>
              <a:buNone/>
            </a:pPr>
            <a:r>
              <a:rPr lang="el"/>
              <a:t>See which tables it includes.</a:t>
            </a:r>
            <a:endParaRPr/>
          </a:p>
          <a:p>
            <a:pPr indent="0" lvl="0" marL="0" rtl="0" algn="l">
              <a:spcBef>
                <a:spcPts val="1600"/>
              </a:spcBef>
              <a:spcAft>
                <a:spcPts val="0"/>
              </a:spcAft>
              <a:buNone/>
            </a:pPr>
            <a:r>
              <a:rPr lang="el"/>
              <a:t>Try to answer the following queries:</a:t>
            </a:r>
            <a:endParaRPr/>
          </a:p>
          <a:p>
            <a:pPr indent="-317500" lvl="0" marL="457200" rtl="0" algn="l">
              <a:spcBef>
                <a:spcPts val="1600"/>
              </a:spcBef>
              <a:spcAft>
                <a:spcPts val="0"/>
              </a:spcAft>
              <a:buSzPts val="1400"/>
              <a:buAutoNum type="arabicPeriod"/>
            </a:pPr>
            <a:r>
              <a:rPr lang="el" sz="1400"/>
              <a:t>Find all the first and last name of all the actors.</a:t>
            </a:r>
            <a:endParaRPr sz="1400"/>
          </a:p>
          <a:p>
            <a:pPr indent="-317500" lvl="0" marL="457200" rtl="0" algn="l">
              <a:spcBef>
                <a:spcPts val="0"/>
              </a:spcBef>
              <a:spcAft>
                <a:spcPts val="0"/>
              </a:spcAft>
              <a:buSzPts val="1400"/>
              <a:buAutoNum type="arabicPeriod"/>
            </a:pPr>
            <a:r>
              <a:rPr lang="el" sz="1400"/>
              <a:t>Find the first name of the actor with ID = 3.</a:t>
            </a:r>
            <a:endParaRPr sz="1400"/>
          </a:p>
          <a:p>
            <a:pPr indent="-317500" lvl="0" marL="457200" rtl="0" algn="l">
              <a:spcBef>
                <a:spcPts val="0"/>
              </a:spcBef>
              <a:spcAft>
                <a:spcPts val="0"/>
              </a:spcAft>
              <a:buSzPts val="1400"/>
              <a:buAutoNum type="arabicPeriod"/>
            </a:pPr>
            <a:r>
              <a:rPr lang="el" sz="1400"/>
              <a:t>Find all the actors whose name is “Jennifer”.</a:t>
            </a:r>
            <a:endParaRPr sz="1400"/>
          </a:p>
          <a:p>
            <a:pPr indent="-317500" lvl="0" marL="457200" rtl="0" algn="l">
              <a:spcBef>
                <a:spcPts val="0"/>
              </a:spcBef>
              <a:spcAft>
                <a:spcPts val="0"/>
              </a:spcAft>
              <a:buSzPts val="1400"/>
              <a:buAutoNum type="arabicPeriod"/>
            </a:pPr>
            <a:r>
              <a:rPr lang="el" sz="1400"/>
              <a:t>Find the name and biographies of all the actresses.</a:t>
            </a:r>
            <a:endParaRPr sz="1400"/>
          </a:p>
          <a:p>
            <a:pPr indent="-317500" lvl="0" marL="457200" rtl="0" algn="l">
              <a:spcBef>
                <a:spcPts val="0"/>
              </a:spcBef>
              <a:spcAft>
                <a:spcPts val="0"/>
              </a:spcAft>
              <a:buSzPts val="1400"/>
              <a:buAutoNum type="arabicPeriod"/>
            </a:pPr>
            <a:r>
              <a:rPr lang="el" sz="1400"/>
              <a:t>Find the first and last name of the actor whose age is above 50.</a:t>
            </a:r>
            <a:endParaRPr sz="1400"/>
          </a:p>
          <a:p>
            <a:pPr indent="-317500" lvl="0" marL="457200" rtl="0" algn="l">
              <a:spcBef>
                <a:spcPts val="0"/>
              </a:spcBef>
              <a:spcAft>
                <a:spcPts val="0"/>
              </a:spcAft>
              <a:buSzPts val="1400"/>
              <a:buAutoNum type="arabicPeriod"/>
            </a:pPr>
            <a:r>
              <a:rPr lang="el" sz="1400"/>
              <a:t>Find the titles of the films with ratings between 6 and 8.</a:t>
            </a:r>
            <a:endParaRPr sz="1400"/>
          </a:p>
          <a:p>
            <a:pPr indent="-317500" lvl="0" marL="457200" rtl="0" algn="l">
              <a:spcBef>
                <a:spcPts val="0"/>
              </a:spcBef>
              <a:spcAft>
                <a:spcPts val="0"/>
              </a:spcAft>
              <a:buSzPts val="1400"/>
              <a:buAutoNum type="arabicPeriod"/>
            </a:pPr>
            <a:r>
              <a:rPr lang="el" sz="1400"/>
              <a:t>Find the titles and the ratings of the films that were NOT released between 1990 and 2000.</a:t>
            </a:r>
            <a:endParaRPr sz="1400"/>
          </a:p>
          <a:p>
            <a:pPr indent="0" lvl="0" marL="457200" rtl="0" algn="l">
              <a:spcBef>
                <a:spcPts val="1600"/>
              </a:spcBef>
              <a:spcAft>
                <a:spcPts val="0"/>
              </a:spcAft>
              <a:buNone/>
            </a:pPr>
            <a:r>
              <a:t/>
            </a:r>
            <a:endParaRPr sz="1400"/>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a:p>
        </p:txBody>
      </p:sp>
      <p:sp>
        <p:nvSpPr>
          <p:cNvPr id="293" name="Google Shape;29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 </a:t>
            </a:r>
            <a:r>
              <a:rPr lang="el"/>
              <a:t>(Exercise time!) </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7" name="Shape 297"/>
        <p:cNvGrpSpPr/>
        <p:nvPr/>
      </p:nvGrpSpPr>
      <p:grpSpPr>
        <a:xfrm>
          <a:off x="0" y="0"/>
          <a:ext cx="0" cy="0"/>
          <a:chOff x="0" y="0"/>
          <a:chExt cx="0" cy="0"/>
        </a:xfrm>
      </p:grpSpPr>
      <p:sp>
        <p:nvSpPr>
          <p:cNvPr id="298" name="Google Shape;298;p44"/>
          <p:cNvSpPr txBox="1"/>
          <p:nvPr>
            <p:ph idx="1" type="body"/>
          </p:nvPr>
        </p:nvSpPr>
        <p:spPr>
          <a:xfrm>
            <a:off x="360000" y="621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600"/>
              </a:spcBef>
              <a:spcAft>
                <a:spcPts val="0"/>
              </a:spcAft>
              <a:buSzPts val="1400"/>
              <a:buAutoNum type="arabicPeriod"/>
            </a:pPr>
            <a:r>
              <a:rPr lang="el" sz="1400"/>
              <a:t>Find all the first and last name of all the actors.  </a:t>
            </a:r>
            <a:endParaRPr sz="1400"/>
          </a:p>
          <a:p>
            <a:pPr indent="0" lvl="0" marL="457200" rtl="0" algn="l">
              <a:spcBef>
                <a:spcPts val="1600"/>
              </a:spcBef>
              <a:spcAft>
                <a:spcPts val="0"/>
              </a:spcAft>
              <a:buNone/>
            </a:pPr>
            <a:r>
              <a:rPr lang="el" sz="1100">
                <a:highlight>
                  <a:srgbClr val="D9EAD3"/>
                </a:highlight>
              </a:rPr>
              <a:t>select fname, lname from actors;</a:t>
            </a:r>
            <a:endParaRPr sz="1400"/>
          </a:p>
          <a:p>
            <a:pPr indent="-317500" lvl="0" marL="457200" rtl="0" algn="l">
              <a:spcBef>
                <a:spcPts val="1600"/>
              </a:spcBef>
              <a:spcAft>
                <a:spcPts val="0"/>
              </a:spcAft>
              <a:buSzPts val="1400"/>
              <a:buAutoNum type="arabicPeriod"/>
            </a:pPr>
            <a:r>
              <a:rPr lang="el" sz="1400"/>
              <a:t>Find the first name of the actor with ID = 3.        </a:t>
            </a:r>
            <a:endParaRPr sz="1400"/>
          </a:p>
          <a:p>
            <a:pPr indent="0" lvl="0" marL="457200" rtl="0" algn="l">
              <a:spcBef>
                <a:spcPts val="1600"/>
              </a:spcBef>
              <a:spcAft>
                <a:spcPts val="0"/>
              </a:spcAft>
              <a:buNone/>
            </a:pPr>
            <a:r>
              <a:rPr lang="el" sz="1100">
                <a:highlight>
                  <a:srgbClr val="D9EAD3"/>
                </a:highlight>
              </a:rPr>
              <a:t>select fname from actors where aid=3;</a:t>
            </a:r>
            <a:endParaRPr sz="1400"/>
          </a:p>
          <a:p>
            <a:pPr indent="-317500" lvl="0" marL="457200" rtl="0" algn="l">
              <a:spcBef>
                <a:spcPts val="1600"/>
              </a:spcBef>
              <a:spcAft>
                <a:spcPts val="0"/>
              </a:spcAft>
              <a:buSzPts val="1400"/>
              <a:buAutoNum type="arabicPeriod"/>
            </a:pPr>
            <a:r>
              <a:rPr lang="el" sz="1400"/>
              <a:t>Find all the actors whose name is “Jennifer”.  </a:t>
            </a:r>
            <a:endParaRPr sz="1400"/>
          </a:p>
          <a:p>
            <a:pPr indent="0" lvl="0" marL="457200" rtl="0" algn="l">
              <a:spcBef>
                <a:spcPts val="1600"/>
              </a:spcBef>
              <a:spcAft>
                <a:spcPts val="0"/>
              </a:spcAft>
              <a:buNone/>
            </a:pPr>
            <a:r>
              <a:rPr lang="el" sz="1100">
                <a:highlight>
                  <a:srgbClr val="D9EAD3"/>
                </a:highlight>
              </a:rPr>
              <a:t>select fname, lname from actors where fname = "Jennifer";</a:t>
            </a:r>
            <a:endParaRPr sz="1400"/>
          </a:p>
          <a:p>
            <a:pPr indent="-317500" lvl="0" marL="457200" rtl="0" algn="l">
              <a:spcBef>
                <a:spcPts val="1600"/>
              </a:spcBef>
              <a:spcAft>
                <a:spcPts val="0"/>
              </a:spcAft>
              <a:buSzPts val="1400"/>
              <a:buAutoNum type="arabicPeriod"/>
            </a:pPr>
            <a:r>
              <a:rPr lang="el" sz="1400"/>
              <a:t>Find the last name and biographies of all the actresses. </a:t>
            </a:r>
            <a:endParaRPr sz="1400"/>
          </a:p>
          <a:p>
            <a:pPr indent="0" lvl="0" marL="457200" rtl="0" algn="l">
              <a:spcBef>
                <a:spcPts val="1600"/>
              </a:spcBef>
              <a:spcAft>
                <a:spcPts val="0"/>
              </a:spcAft>
              <a:buNone/>
            </a:pPr>
            <a:r>
              <a:rPr lang="el" sz="1100">
                <a:highlight>
                  <a:srgbClr val="D9EAD3"/>
                </a:highlight>
              </a:rPr>
              <a:t>select lname, biography from actors where gender="f";</a:t>
            </a:r>
            <a:endParaRPr sz="1400"/>
          </a:p>
          <a:p>
            <a:pPr indent="0" lvl="0" marL="0" rtl="0" algn="l">
              <a:spcBef>
                <a:spcPts val="1600"/>
              </a:spcBef>
              <a:spcAft>
                <a:spcPts val="0"/>
              </a:spcAft>
              <a:buNone/>
            </a:pPr>
            <a:r>
              <a:t/>
            </a:r>
            <a:endParaRPr sz="1400"/>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a:p>
        </p:txBody>
      </p:sp>
      <p:sp>
        <p:nvSpPr>
          <p:cNvPr id="299" name="Google Shape;29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 (Solutions)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3" name="Shape 303"/>
        <p:cNvGrpSpPr/>
        <p:nvPr/>
      </p:nvGrpSpPr>
      <p:grpSpPr>
        <a:xfrm>
          <a:off x="0" y="0"/>
          <a:ext cx="0" cy="0"/>
          <a:chOff x="0" y="0"/>
          <a:chExt cx="0" cy="0"/>
        </a:xfrm>
      </p:grpSpPr>
      <p:sp>
        <p:nvSpPr>
          <p:cNvPr id="304" name="Google Shape;304;p45"/>
          <p:cNvSpPr txBox="1"/>
          <p:nvPr>
            <p:ph idx="1" type="body"/>
          </p:nvPr>
        </p:nvSpPr>
        <p:spPr>
          <a:xfrm>
            <a:off x="360000" y="621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1600"/>
              </a:spcBef>
              <a:spcAft>
                <a:spcPts val="0"/>
              </a:spcAft>
              <a:buNone/>
            </a:pPr>
            <a:r>
              <a:t/>
            </a:r>
            <a:endParaRPr sz="1400"/>
          </a:p>
          <a:p>
            <a:pPr indent="0" lvl="0" marL="0" rtl="0" algn="l">
              <a:spcBef>
                <a:spcPts val="1600"/>
              </a:spcBef>
              <a:spcAft>
                <a:spcPts val="0"/>
              </a:spcAft>
              <a:buNone/>
            </a:pPr>
            <a:r>
              <a:rPr lang="el" sz="1400"/>
              <a:t>5.	Find the first and last name of the actor whose age is above 50.</a:t>
            </a:r>
            <a:endParaRPr sz="1400"/>
          </a:p>
          <a:p>
            <a:pPr indent="0" lvl="0" marL="457200" rtl="0" algn="l">
              <a:spcBef>
                <a:spcPts val="1600"/>
              </a:spcBef>
              <a:spcAft>
                <a:spcPts val="0"/>
              </a:spcAft>
              <a:buNone/>
            </a:pPr>
            <a:r>
              <a:rPr lang="el" sz="1100">
                <a:highlight>
                  <a:srgbClr val="D9EAD3"/>
                </a:highlight>
              </a:rPr>
              <a:t>select fname, lname from actors where age&gt;50;</a:t>
            </a:r>
            <a:endParaRPr sz="1400"/>
          </a:p>
          <a:p>
            <a:pPr indent="0" lvl="0" marL="0" rtl="0" algn="l">
              <a:spcBef>
                <a:spcPts val="1600"/>
              </a:spcBef>
              <a:spcAft>
                <a:spcPts val="0"/>
              </a:spcAft>
              <a:buNone/>
            </a:pPr>
            <a:r>
              <a:rPr lang="el" sz="1400"/>
              <a:t>6.	Find the titles and ratings of the films with ratings between 6 and 8.</a:t>
            </a:r>
            <a:endParaRPr sz="1400"/>
          </a:p>
          <a:p>
            <a:pPr indent="0" lvl="0" marL="0" rtl="0" algn="l">
              <a:spcBef>
                <a:spcPts val="1600"/>
              </a:spcBef>
              <a:spcAft>
                <a:spcPts val="0"/>
              </a:spcAft>
              <a:buNone/>
            </a:pPr>
            <a:r>
              <a:rPr lang="el" sz="1100">
                <a:highlight>
                  <a:srgbClr val="D9EAD3"/>
                </a:highlight>
              </a:rPr>
              <a:t>	select mname, rating  from films where rating between 6 and 8;</a:t>
            </a:r>
            <a:endParaRPr sz="1400">
              <a:highlight>
                <a:srgbClr val="D9EAD3"/>
              </a:highlight>
            </a:endParaRPr>
          </a:p>
          <a:p>
            <a:pPr indent="0" lvl="0" marL="0" rtl="0" algn="l">
              <a:spcBef>
                <a:spcPts val="1600"/>
              </a:spcBef>
              <a:spcAft>
                <a:spcPts val="0"/>
              </a:spcAft>
              <a:buNone/>
            </a:pPr>
            <a:r>
              <a:rPr lang="el" sz="1400"/>
              <a:t>7.	Find the titles and year of the films that were NOT released between 1990 and 2000.</a:t>
            </a:r>
            <a:endParaRPr sz="1400"/>
          </a:p>
          <a:p>
            <a:pPr indent="457200" lvl="0" marL="0" rtl="0" algn="l">
              <a:spcBef>
                <a:spcPts val="1600"/>
              </a:spcBef>
              <a:spcAft>
                <a:spcPts val="0"/>
              </a:spcAft>
              <a:buClr>
                <a:schemeClr val="dk1"/>
              </a:buClr>
              <a:buSzPts val="1100"/>
              <a:buFont typeface="Arial"/>
              <a:buNone/>
            </a:pPr>
            <a:r>
              <a:rPr lang="el" sz="1100">
                <a:highlight>
                  <a:srgbClr val="D9EAD3"/>
                </a:highlight>
              </a:rPr>
              <a:t>select mname, rating from films where year not between 1990 and 2000;</a:t>
            </a:r>
            <a:endParaRPr sz="1400"/>
          </a:p>
          <a:p>
            <a:pPr indent="0" lvl="0" marL="0" rtl="0" algn="l">
              <a:spcBef>
                <a:spcPts val="1600"/>
              </a:spcBef>
              <a:spcAft>
                <a:spcPts val="0"/>
              </a:spcAft>
              <a:buNone/>
            </a:pPr>
            <a:r>
              <a:t/>
            </a:r>
            <a:endParaRPr sz="1400"/>
          </a:p>
          <a:p>
            <a:pPr indent="0" lvl="0" marL="457200" rtl="0" algn="l">
              <a:spcBef>
                <a:spcPts val="1600"/>
              </a:spcBef>
              <a:spcAft>
                <a:spcPts val="0"/>
              </a:spcAft>
              <a:buNone/>
            </a:pPr>
            <a:r>
              <a:t/>
            </a:r>
            <a:endParaRPr sz="1400"/>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a:p>
        </p:txBody>
      </p:sp>
      <p:sp>
        <p:nvSpPr>
          <p:cNvPr id="305" name="Google Shape;30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 (Solutions) </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 (LIKE, ORDER BY, LIMIT, COUNT)</a:t>
            </a:r>
            <a:endParaRPr/>
          </a:p>
        </p:txBody>
      </p:sp>
      <p:graphicFrame>
        <p:nvGraphicFramePr>
          <p:cNvPr id="311" name="Google Shape;311;p46"/>
          <p:cNvGraphicFramePr/>
          <p:nvPr/>
        </p:nvGraphicFramePr>
        <p:xfrm>
          <a:off x="620025" y="1176975"/>
          <a:ext cx="3000000" cy="3000000"/>
        </p:xfrm>
        <a:graphic>
          <a:graphicData uri="http://schemas.openxmlformats.org/drawingml/2006/table">
            <a:tbl>
              <a:tblPr>
                <a:noFill/>
                <a:tableStyleId>{4DCEB4B9-C231-49A0-9EAA-699045556FC4}</a:tableStyleId>
              </a:tblPr>
              <a:tblGrid>
                <a:gridCol w="2634650"/>
                <a:gridCol w="2634650"/>
                <a:gridCol w="2634650"/>
              </a:tblGrid>
              <a:tr h="319950">
                <a:tc>
                  <a:txBody>
                    <a:bodyPr/>
                    <a:lstStyle/>
                    <a:p>
                      <a:pPr indent="0" lvl="0" marL="0" rtl="0" algn="ctr">
                        <a:lnSpc>
                          <a:spcPct val="142857"/>
                        </a:lnSpc>
                        <a:spcBef>
                          <a:spcPts val="0"/>
                        </a:spcBef>
                        <a:spcAft>
                          <a:spcPts val="0"/>
                        </a:spcAft>
                        <a:buNone/>
                      </a:pPr>
                      <a:r>
                        <a:rPr b="1" lang="el" sz="1000">
                          <a:latin typeface="Calibri"/>
                          <a:ea typeface="Calibri"/>
                          <a:cs typeface="Calibri"/>
                          <a:sym typeface="Calibri"/>
                        </a:rPr>
                        <a:t>Operator</a:t>
                      </a:r>
                      <a:endParaRPr b="1" sz="100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AD3"/>
                    </a:solidFill>
                  </a:tcPr>
                </a:tc>
                <a:tc>
                  <a:txBody>
                    <a:bodyPr/>
                    <a:lstStyle/>
                    <a:p>
                      <a:pPr indent="0" lvl="0" marL="0" rtl="0" algn="l">
                        <a:lnSpc>
                          <a:spcPct val="142857"/>
                        </a:lnSpc>
                        <a:spcBef>
                          <a:spcPts val="0"/>
                        </a:spcBef>
                        <a:spcAft>
                          <a:spcPts val="0"/>
                        </a:spcAft>
                        <a:buNone/>
                      </a:pPr>
                      <a:r>
                        <a:rPr b="1" lang="el" sz="1000">
                          <a:latin typeface="Calibri"/>
                          <a:ea typeface="Calibri"/>
                          <a:cs typeface="Calibri"/>
                          <a:sym typeface="Calibri"/>
                        </a:rPr>
                        <a:t>Condition</a:t>
                      </a:r>
                      <a:endParaRPr b="1" sz="100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AD3"/>
                    </a:solidFill>
                  </a:tcPr>
                </a:tc>
                <a:tc>
                  <a:txBody>
                    <a:bodyPr/>
                    <a:lstStyle/>
                    <a:p>
                      <a:pPr indent="0" lvl="0" marL="0" rtl="0" algn="l">
                        <a:lnSpc>
                          <a:spcPct val="142857"/>
                        </a:lnSpc>
                        <a:spcBef>
                          <a:spcPts val="0"/>
                        </a:spcBef>
                        <a:spcAft>
                          <a:spcPts val="0"/>
                        </a:spcAft>
                        <a:buNone/>
                      </a:pPr>
                      <a:r>
                        <a:rPr b="1" lang="el" sz="1000">
                          <a:latin typeface="Calibri"/>
                          <a:ea typeface="Calibri"/>
                          <a:cs typeface="Calibri"/>
                          <a:sym typeface="Calibri"/>
                        </a:rPr>
                        <a:t>Example</a:t>
                      </a:r>
                      <a:endParaRPr b="1" sz="100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AD3"/>
                    </a:solidFill>
                  </a:tcPr>
                </a:tc>
              </a:tr>
              <a:tr h="431950">
                <a:tc>
                  <a:txBody>
                    <a:bodyPr/>
                    <a:lstStyle/>
                    <a:p>
                      <a:pPr indent="0" lvl="0" marL="0" rtl="0" algn="ctr">
                        <a:lnSpc>
                          <a:spcPct val="142857"/>
                        </a:lnSpc>
                        <a:spcBef>
                          <a:spcPts val="0"/>
                        </a:spcBef>
                        <a:spcAft>
                          <a:spcPts val="0"/>
                        </a:spcAft>
                        <a:buNone/>
                      </a:pPr>
                      <a:r>
                        <a:rPr lang="el" sz="950">
                          <a:latin typeface="Calibri"/>
                          <a:ea typeface="Calibri"/>
                          <a:cs typeface="Calibri"/>
                          <a:sym typeface="Calibri"/>
                        </a:rPr>
                        <a:t>LIKE</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Case insensitive exact string comparison</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col_name </a:t>
                      </a:r>
                      <a:r>
                        <a:rPr b="1" lang="el" sz="950">
                          <a:latin typeface="Calibri"/>
                          <a:ea typeface="Calibri"/>
                          <a:cs typeface="Calibri"/>
                          <a:sym typeface="Calibri"/>
                        </a:rPr>
                        <a:t>LIKE</a:t>
                      </a:r>
                      <a:r>
                        <a:rPr lang="el" sz="950">
                          <a:latin typeface="Calibri"/>
                          <a:ea typeface="Calibri"/>
                          <a:cs typeface="Calibri"/>
                          <a:sym typeface="Calibri"/>
                        </a:rPr>
                        <a:t> "abc"</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19950">
                <a:tc>
                  <a:txBody>
                    <a:bodyPr/>
                    <a:lstStyle/>
                    <a:p>
                      <a:pPr indent="0" lvl="0" marL="0" rtl="0" algn="ctr">
                        <a:lnSpc>
                          <a:spcPct val="142857"/>
                        </a:lnSpc>
                        <a:spcBef>
                          <a:spcPts val="0"/>
                        </a:spcBef>
                        <a:spcAft>
                          <a:spcPts val="0"/>
                        </a:spcAft>
                        <a:buNone/>
                      </a:pPr>
                      <a:r>
                        <a:rPr lang="el" sz="950">
                          <a:latin typeface="Calibri"/>
                          <a:ea typeface="Calibri"/>
                          <a:cs typeface="Calibri"/>
                          <a:sym typeface="Calibri"/>
                        </a:rPr>
                        <a:t>NOT LIKE</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Case insensitive exact string inequality comparison</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col_name </a:t>
                      </a:r>
                      <a:r>
                        <a:rPr b="1" lang="el" sz="950">
                          <a:latin typeface="Calibri"/>
                          <a:ea typeface="Calibri"/>
                          <a:cs typeface="Calibri"/>
                          <a:sym typeface="Calibri"/>
                        </a:rPr>
                        <a:t>NOT LIKE</a:t>
                      </a:r>
                      <a:r>
                        <a:rPr lang="el" sz="950">
                          <a:latin typeface="Calibri"/>
                          <a:ea typeface="Calibri"/>
                          <a:cs typeface="Calibri"/>
                          <a:sym typeface="Calibri"/>
                        </a:rPr>
                        <a:t> "abc"</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588650">
                <a:tc>
                  <a:txBody>
                    <a:bodyPr/>
                    <a:lstStyle/>
                    <a:p>
                      <a:pPr indent="0" lvl="0" marL="0" rtl="0" algn="ctr">
                        <a:lnSpc>
                          <a:spcPct val="142857"/>
                        </a:lnSpc>
                        <a:spcBef>
                          <a:spcPts val="0"/>
                        </a:spcBef>
                        <a:spcAft>
                          <a:spcPts val="0"/>
                        </a:spcAft>
                        <a:buNone/>
                      </a:pPr>
                      <a:r>
                        <a:rPr lang="el" sz="950">
                          <a:latin typeface="Calibri"/>
                          <a:ea typeface="Calibri"/>
                          <a:cs typeface="Calibri"/>
                          <a:sym typeface="Calibri"/>
                        </a:rPr>
                        <a:t>%</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Used anywhere in a string to match a sequence of zero or more characters (only with LIKE or NOT LIKE)</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l">
                        <a:lnSpc>
                          <a:spcPct val="142857"/>
                        </a:lnSpc>
                        <a:spcBef>
                          <a:spcPts val="0"/>
                        </a:spcBef>
                        <a:spcAft>
                          <a:spcPts val="0"/>
                        </a:spcAft>
                        <a:buNone/>
                      </a:pPr>
                      <a:r>
                        <a:rPr lang="el" sz="950">
                          <a:latin typeface="Calibri"/>
                          <a:ea typeface="Calibri"/>
                          <a:cs typeface="Calibri"/>
                          <a:sym typeface="Calibri"/>
                        </a:rPr>
                        <a:t>col_name </a:t>
                      </a:r>
                      <a:r>
                        <a:rPr b="1" lang="el" sz="950">
                          <a:latin typeface="Calibri"/>
                          <a:ea typeface="Calibri"/>
                          <a:cs typeface="Calibri"/>
                          <a:sym typeface="Calibri"/>
                        </a:rPr>
                        <a:t>LIKE</a:t>
                      </a:r>
                      <a:r>
                        <a:rPr lang="el" sz="950">
                          <a:latin typeface="Calibri"/>
                          <a:ea typeface="Calibri"/>
                          <a:cs typeface="Calibri"/>
                          <a:sym typeface="Calibri"/>
                        </a:rPr>
                        <a:t> "%TO%"</a:t>
                      </a:r>
                      <a:endParaRPr sz="950">
                        <a:latin typeface="Calibri"/>
                        <a:ea typeface="Calibri"/>
                        <a:cs typeface="Calibri"/>
                        <a:sym typeface="Calibri"/>
                      </a:endParaRPr>
                    </a:p>
                    <a:p>
                      <a:pPr indent="0" lvl="0" marL="0" rtl="0" algn="l">
                        <a:lnSpc>
                          <a:spcPct val="142857"/>
                        </a:lnSpc>
                        <a:spcBef>
                          <a:spcPts val="0"/>
                        </a:spcBef>
                        <a:spcAft>
                          <a:spcPts val="0"/>
                        </a:spcAft>
                        <a:buNone/>
                      </a:pPr>
                      <a:r>
                        <a:rPr lang="el" sz="950">
                          <a:latin typeface="Calibri"/>
                          <a:ea typeface="Calibri"/>
                          <a:cs typeface="Calibri"/>
                          <a:sym typeface="Calibri"/>
                        </a:rPr>
                        <a:t>(results in  "TOMATO", "POTATO", </a:t>
                      </a:r>
                      <a:r>
                        <a:rPr lang="el" sz="950">
                          <a:latin typeface="Calibri"/>
                          <a:ea typeface="Calibri"/>
                          <a:cs typeface="Calibri"/>
                          <a:sym typeface="Calibri"/>
                        </a:rPr>
                        <a:t>"TO",</a:t>
                      </a:r>
                      <a:r>
                        <a:rPr lang="el" sz="950">
                          <a:solidFill>
                            <a:schemeClr val="dk1"/>
                          </a:solidFill>
                          <a:latin typeface="Calibri"/>
                          <a:ea typeface="Calibri"/>
                          <a:cs typeface="Calibri"/>
                          <a:sym typeface="Calibri"/>
                        </a:rPr>
                        <a:t>"TOP"</a:t>
                      </a:r>
                      <a:r>
                        <a:rPr lang="el" sz="950">
                          <a:latin typeface="Calibri"/>
                          <a:ea typeface="Calibri"/>
                          <a:cs typeface="Calibri"/>
                          <a:sym typeface="Calibri"/>
                        </a:rPr>
                        <a:t>)</a:t>
                      </a:r>
                      <a:endParaRPr sz="95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
        <p:nvSpPr>
          <p:cNvPr id="312" name="Google Shape;312;p46"/>
          <p:cNvSpPr txBox="1"/>
          <p:nvPr/>
        </p:nvSpPr>
        <p:spPr>
          <a:xfrm>
            <a:off x="81600" y="3341525"/>
            <a:ext cx="3187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SELECT column1,column2, …</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FROM table1</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WHERE </a:t>
            </a:r>
            <a:r>
              <a:rPr i="1" lang="el" sz="1300">
                <a:solidFill>
                  <a:schemeClr val="dk1"/>
                </a:solidFill>
                <a:highlight>
                  <a:srgbClr val="D9EAD3"/>
                </a:highlight>
                <a:latin typeface="Courier New"/>
                <a:ea typeface="Courier New"/>
                <a:cs typeface="Courier New"/>
                <a:sym typeface="Courier New"/>
              </a:rPr>
              <a:t>condition(s)</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b="1" lang="el" sz="1300">
                <a:solidFill>
                  <a:schemeClr val="dk1"/>
                </a:solidFill>
                <a:highlight>
                  <a:srgbClr val="D9EAD3"/>
                </a:highlight>
                <a:latin typeface="Courier New"/>
                <a:ea typeface="Courier New"/>
                <a:cs typeface="Courier New"/>
                <a:sym typeface="Courier New"/>
              </a:rPr>
              <a:t>ORDER BY column ASC (or DESC)</a:t>
            </a:r>
            <a:r>
              <a:rPr lang="el" sz="1300">
                <a:solidFill>
                  <a:schemeClr val="dk1"/>
                </a:solidFill>
                <a:highlight>
                  <a:srgbClr val="D9EAD3"/>
                </a:highlight>
                <a:latin typeface="Courier New"/>
                <a:ea typeface="Courier New"/>
                <a:cs typeface="Courier New"/>
                <a:sym typeface="Courier New"/>
              </a:rPr>
              <a:t>;</a:t>
            </a:r>
            <a:endParaRPr>
              <a:highlight>
                <a:srgbClr val="D9EAD3"/>
              </a:highlight>
            </a:endParaRPr>
          </a:p>
        </p:txBody>
      </p:sp>
      <p:sp>
        <p:nvSpPr>
          <p:cNvPr id="313" name="Google Shape;313;p46"/>
          <p:cNvSpPr txBox="1"/>
          <p:nvPr/>
        </p:nvSpPr>
        <p:spPr>
          <a:xfrm>
            <a:off x="3349825" y="33090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SELECT column1,column2, …</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FROM table1</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WHERE </a:t>
            </a:r>
            <a:r>
              <a:rPr i="1" lang="el" sz="1300">
                <a:solidFill>
                  <a:schemeClr val="dk1"/>
                </a:solidFill>
                <a:highlight>
                  <a:srgbClr val="D9EAD3"/>
                </a:highlight>
                <a:latin typeface="Courier New"/>
                <a:ea typeface="Courier New"/>
                <a:cs typeface="Courier New"/>
                <a:sym typeface="Courier New"/>
              </a:rPr>
              <a:t>condition(s)</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ORDER BY column ASC (or DESC)</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b="1" lang="el" sz="1300">
                <a:solidFill>
                  <a:schemeClr val="dk1"/>
                </a:solidFill>
                <a:highlight>
                  <a:srgbClr val="D9EAD3"/>
                </a:highlight>
                <a:latin typeface="Courier New"/>
                <a:ea typeface="Courier New"/>
                <a:cs typeface="Courier New"/>
                <a:sym typeface="Courier New"/>
              </a:rPr>
              <a:t>LIMIT number_of_results</a:t>
            </a:r>
            <a:r>
              <a:rPr lang="el" sz="1300">
                <a:solidFill>
                  <a:schemeClr val="dk1"/>
                </a:solidFill>
                <a:highlight>
                  <a:srgbClr val="D9EAD3"/>
                </a:highlight>
                <a:latin typeface="Courier New"/>
                <a:ea typeface="Courier New"/>
                <a:cs typeface="Courier New"/>
                <a:sym typeface="Courier New"/>
              </a:rPr>
              <a:t>;</a:t>
            </a:r>
            <a:endParaRPr>
              <a:highlight>
                <a:srgbClr val="D9EAD3"/>
              </a:highlight>
            </a:endParaRPr>
          </a:p>
        </p:txBody>
      </p:sp>
      <p:sp>
        <p:nvSpPr>
          <p:cNvPr id="314" name="Google Shape;314;p46"/>
          <p:cNvSpPr txBox="1"/>
          <p:nvPr/>
        </p:nvSpPr>
        <p:spPr>
          <a:xfrm>
            <a:off x="6144000" y="37225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SELECT </a:t>
            </a:r>
            <a:r>
              <a:rPr b="1" lang="el" sz="1300">
                <a:solidFill>
                  <a:schemeClr val="dk1"/>
                </a:solidFill>
                <a:highlight>
                  <a:srgbClr val="D9EAD3"/>
                </a:highlight>
                <a:latin typeface="Courier New"/>
                <a:ea typeface="Courier New"/>
                <a:cs typeface="Courier New"/>
                <a:sym typeface="Courier New"/>
              </a:rPr>
              <a:t>COUNT(*)</a:t>
            </a:r>
            <a:r>
              <a:rPr lang="el" sz="1300">
                <a:solidFill>
                  <a:schemeClr val="dk1"/>
                </a:solidFill>
                <a:highlight>
                  <a:srgbClr val="D9EAD3"/>
                </a:highlight>
                <a:latin typeface="Courier New"/>
                <a:ea typeface="Courier New"/>
                <a:cs typeface="Courier New"/>
                <a:sym typeface="Courier New"/>
              </a:rPr>
              <a:t> FROM table1;</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t/>
            </a:r>
            <a:endParaRPr>
              <a:highlight>
                <a:srgbClr val="D9EAD3"/>
              </a:highlight>
            </a:endParaRPr>
          </a:p>
        </p:txBody>
      </p:sp>
      <p:sp>
        <p:nvSpPr>
          <p:cNvPr id="315" name="Google Shape;315;p46"/>
          <p:cNvSpPr txBox="1"/>
          <p:nvPr/>
        </p:nvSpPr>
        <p:spPr>
          <a:xfrm>
            <a:off x="7617625" y="2877475"/>
            <a:ext cx="1210200" cy="1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800"/>
              <a:t>Source: SQLBolt</a:t>
            </a:r>
            <a:endParaRPr sz="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7"/>
          <p:cNvSpPr txBox="1"/>
          <p:nvPr>
            <p:ph idx="1" type="body"/>
          </p:nvPr>
        </p:nvSpPr>
        <p:spPr>
          <a:xfrm>
            <a:off x="311700" y="16354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Now try these queries:</a:t>
            </a:r>
            <a:endParaRPr sz="1400"/>
          </a:p>
          <a:p>
            <a:pPr indent="-317500" lvl="0" marL="457200" rtl="0" algn="l">
              <a:spcBef>
                <a:spcPts val="1600"/>
              </a:spcBef>
              <a:spcAft>
                <a:spcPts val="0"/>
              </a:spcAft>
              <a:buSzPts val="1400"/>
              <a:buAutoNum type="arabicPeriod"/>
            </a:pPr>
            <a:r>
              <a:rPr lang="el" sz="1400"/>
              <a:t>Find all the information about the  actors whose first name starts with an A.</a:t>
            </a:r>
            <a:endParaRPr sz="1400"/>
          </a:p>
          <a:p>
            <a:pPr indent="-317500" lvl="0" marL="457200" rtl="0" algn="l">
              <a:spcBef>
                <a:spcPts val="0"/>
              </a:spcBef>
              <a:spcAft>
                <a:spcPts val="0"/>
              </a:spcAft>
              <a:buSzPts val="1400"/>
              <a:buAutoNum type="arabicPeriod"/>
            </a:pPr>
            <a:r>
              <a:rPr lang="el" sz="1400"/>
              <a:t>Find all the movie titles that contain the word “club”.</a:t>
            </a:r>
            <a:endParaRPr sz="1400"/>
          </a:p>
          <a:p>
            <a:pPr indent="-317500" lvl="0" marL="457200" rtl="0" algn="l">
              <a:spcBef>
                <a:spcPts val="0"/>
              </a:spcBef>
              <a:spcAft>
                <a:spcPts val="0"/>
              </a:spcAft>
              <a:buSzPts val="1400"/>
              <a:buAutoNum type="arabicPeriod"/>
            </a:pPr>
            <a:r>
              <a:rPr lang="el" sz="1400"/>
              <a:t>Find all the films that do not contain the word “games”.</a:t>
            </a:r>
            <a:endParaRPr sz="1400"/>
          </a:p>
          <a:p>
            <a:pPr indent="-317500" lvl="0" marL="457200" rtl="0" algn="l">
              <a:spcBef>
                <a:spcPts val="0"/>
              </a:spcBef>
              <a:spcAft>
                <a:spcPts val="0"/>
              </a:spcAft>
              <a:buSzPts val="1400"/>
              <a:buAutoNum type="arabicPeriod"/>
            </a:pPr>
            <a:r>
              <a:rPr lang="el" sz="1400"/>
              <a:t>Find all the film title and ratings in descending order of rating.</a:t>
            </a:r>
            <a:endParaRPr sz="1400"/>
          </a:p>
          <a:p>
            <a:pPr indent="-317500" lvl="0" marL="457200" rtl="0" algn="l">
              <a:spcBef>
                <a:spcPts val="0"/>
              </a:spcBef>
              <a:spcAft>
                <a:spcPts val="0"/>
              </a:spcAft>
              <a:buSzPts val="1400"/>
              <a:buAutoNum type="arabicPeriod"/>
            </a:pPr>
            <a:r>
              <a:rPr lang="el" sz="1400"/>
              <a:t>Find all the information about the 3 films.</a:t>
            </a:r>
            <a:endParaRPr sz="1400"/>
          </a:p>
          <a:p>
            <a:pPr indent="-317500" lvl="0" marL="457200" rtl="0" algn="l">
              <a:spcBef>
                <a:spcPts val="0"/>
              </a:spcBef>
              <a:spcAft>
                <a:spcPts val="0"/>
              </a:spcAft>
              <a:buSzPts val="1400"/>
              <a:buAutoNum type="arabicPeriod"/>
            </a:pPr>
            <a:r>
              <a:rPr lang="el" sz="1400"/>
              <a:t>Find the titles of the 3 most recent films.</a:t>
            </a:r>
            <a:endParaRPr sz="1400"/>
          </a:p>
          <a:p>
            <a:pPr indent="-317500" lvl="0" marL="457200" rtl="0" algn="l">
              <a:spcBef>
                <a:spcPts val="0"/>
              </a:spcBef>
              <a:spcAft>
                <a:spcPts val="0"/>
              </a:spcAft>
              <a:buSzPts val="1400"/>
              <a:buAutoNum type="arabicPeriod"/>
            </a:pPr>
            <a:r>
              <a:rPr lang="el" sz="1400"/>
              <a:t>Count all the </a:t>
            </a:r>
            <a:r>
              <a:rPr lang="el" sz="1400"/>
              <a:t>films</a:t>
            </a:r>
            <a:r>
              <a:rPr lang="el" sz="1400"/>
              <a:t> in the database.</a:t>
            </a:r>
            <a:endParaRPr sz="1400"/>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a:p>
        </p:txBody>
      </p:sp>
      <p:sp>
        <p:nvSpPr>
          <p:cNvPr id="321" name="Google Shape;32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 (Exercise time!) </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5" name="Shape 325"/>
        <p:cNvGrpSpPr/>
        <p:nvPr/>
      </p:nvGrpSpPr>
      <p:grpSpPr>
        <a:xfrm>
          <a:off x="0" y="0"/>
          <a:ext cx="0" cy="0"/>
          <a:chOff x="0" y="0"/>
          <a:chExt cx="0" cy="0"/>
        </a:xfrm>
      </p:grpSpPr>
      <p:sp>
        <p:nvSpPr>
          <p:cNvPr id="326" name="Google Shape;326;p48"/>
          <p:cNvSpPr txBox="1"/>
          <p:nvPr>
            <p:ph idx="1" type="body"/>
          </p:nvPr>
        </p:nvSpPr>
        <p:spPr>
          <a:xfrm>
            <a:off x="3600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317500" lvl="0" marL="457200" rtl="0" algn="l">
              <a:spcBef>
                <a:spcPts val="1600"/>
              </a:spcBef>
              <a:spcAft>
                <a:spcPts val="0"/>
              </a:spcAft>
              <a:buSzPts val="1400"/>
              <a:buAutoNum type="arabicPeriod"/>
            </a:pPr>
            <a:r>
              <a:rPr lang="el" sz="1400"/>
              <a:t>Find all the information about the  actors whose first name starts with an A.</a:t>
            </a:r>
            <a:endParaRPr sz="1400"/>
          </a:p>
          <a:p>
            <a:pPr indent="0" lvl="0" marL="457200" rtl="0" algn="l">
              <a:spcBef>
                <a:spcPts val="1600"/>
              </a:spcBef>
              <a:spcAft>
                <a:spcPts val="0"/>
              </a:spcAft>
              <a:buNone/>
            </a:pPr>
            <a:r>
              <a:rPr lang="el" sz="1100">
                <a:highlight>
                  <a:srgbClr val="D9EAD3"/>
                </a:highlight>
              </a:rPr>
              <a:t>select * from actors where fname like "A%";</a:t>
            </a:r>
            <a:endParaRPr sz="1100">
              <a:highlight>
                <a:srgbClr val="D9EAD3"/>
              </a:highlight>
            </a:endParaRPr>
          </a:p>
          <a:p>
            <a:pPr indent="-317500" lvl="0" marL="457200" rtl="0" algn="l">
              <a:spcBef>
                <a:spcPts val="1600"/>
              </a:spcBef>
              <a:spcAft>
                <a:spcPts val="0"/>
              </a:spcAft>
              <a:buSzPts val="1400"/>
              <a:buAutoNum type="arabicPeriod"/>
            </a:pPr>
            <a:r>
              <a:rPr lang="el" sz="1400"/>
              <a:t>Find all the movie titles that contain the word “club”.</a:t>
            </a:r>
            <a:endParaRPr sz="1400"/>
          </a:p>
          <a:p>
            <a:pPr indent="0" lvl="0" marL="457200" rtl="0" algn="l">
              <a:spcBef>
                <a:spcPts val="1600"/>
              </a:spcBef>
              <a:spcAft>
                <a:spcPts val="0"/>
              </a:spcAft>
              <a:buNone/>
            </a:pPr>
            <a:r>
              <a:rPr lang="el" sz="1100">
                <a:highlight>
                  <a:srgbClr val="D9EAD3"/>
                </a:highlight>
              </a:rPr>
              <a:t>select title from films where title like "%club%";</a:t>
            </a:r>
            <a:endParaRPr sz="1400"/>
          </a:p>
          <a:p>
            <a:pPr indent="-317500" lvl="0" marL="457200" rtl="0" algn="l">
              <a:spcBef>
                <a:spcPts val="1600"/>
              </a:spcBef>
              <a:spcAft>
                <a:spcPts val="0"/>
              </a:spcAft>
              <a:buSzPts val="1400"/>
              <a:buAutoNum type="arabicPeriod"/>
            </a:pPr>
            <a:r>
              <a:rPr lang="el" sz="1400"/>
              <a:t>Find all the films that do not contain the word “games”.</a:t>
            </a:r>
            <a:endParaRPr sz="1400"/>
          </a:p>
          <a:p>
            <a:pPr indent="0" lvl="0" marL="457200" rtl="0" algn="l">
              <a:spcBef>
                <a:spcPts val="1600"/>
              </a:spcBef>
              <a:spcAft>
                <a:spcPts val="0"/>
              </a:spcAft>
              <a:buNone/>
            </a:pPr>
            <a:r>
              <a:rPr lang="el" sz="1100">
                <a:highlight>
                  <a:srgbClr val="D9EAD3"/>
                </a:highlight>
              </a:rPr>
              <a:t>select title from films where title not like "%games%”;</a:t>
            </a:r>
            <a:endParaRPr sz="1400"/>
          </a:p>
          <a:p>
            <a:pPr indent="-317500" lvl="0" marL="457200" rtl="0" algn="l">
              <a:spcBef>
                <a:spcPts val="1600"/>
              </a:spcBef>
              <a:spcAft>
                <a:spcPts val="0"/>
              </a:spcAft>
              <a:buSzPts val="1400"/>
              <a:buAutoNum type="arabicPeriod"/>
            </a:pPr>
            <a:r>
              <a:rPr lang="el" sz="1400"/>
              <a:t>Find all the film title and ratings in descending order of rating.</a:t>
            </a:r>
            <a:endParaRPr sz="1400"/>
          </a:p>
          <a:p>
            <a:pPr indent="0" lvl="0" marL="457200" rtl="0" algn="l">
              <a:spcBef>
                <a:spcPts val="1600"/>
              </a:spcBef>
              <a:spcAft>
                <a:spcPts val="0"/>
              </a:spcAft>
              <a:buNone/>
            </a:pPr>
            <a:r>
              <a:rPr lang="el" sz="1100">
                <a:highlight>
                  <a:srgbClr val="D9EAD3"/>
                </a:highlight>
              </a:rPr>
              <a:t>select title, rating from films order by rating desc;</a:t>
            </a:r>
            <a:endParaRPr sz="1400"/>
          </a:p>
          <a:p>
            <a:pPr indent="0" lvl="0" marL="457200" rtl="0" algn="l">
              <a:spcBef>
                <a:spcPts val="1600"/>
              </a:spcBef>
              <a:spcAft>
                <a:spcPts val="0"/>
              </a:spcAft>
              <a:buNone/>
            </a:pPr>
            <a:r>
              <a:t/>
            </a:r>
            <a:endParaRPr sz="1400"/>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a:p>
        </p:txBody>
      </p:sp>
      <p:sp>
        <p:nvSpPr>
          <p:cNvPr id="327" name="Google Shape;32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 (Exercise time!) </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1" name="Shape 331"/>
        <p:cNvGrpSpPr/>
        <p:nvPr/>
      </p:nvGrpSpPr>
      <p:grpSpPr>
        <a:xfrm>
          <a:off x="0" y="0"/>
          <a:ext cx="0" cy="0"/>
          <a:chOff x="0" y="0"/>
          <a:chExt cx="0" cy="0"/>
        </a:xfrm>
      </p:grpSpPr>
      <p:sp>
        <p:nvSpPr>
          <p:cNvPr id="332" name="Google Shape;332;p49"/>
          <p:cNvSpPr txBox="1"/>
          <p:nvPr>
            <p:ph idx="1" type="body"/>
          </p:nvPr>
        </p:nvSpPr>
        <p:spPr>
          <a:xfrm>
            <a:off x="311700" y="16354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Now try these queries:</a:t>
            </a:r>
            <a:endParaRPr sz="1400"/>
          </a:p>
          <a:p>
            <a:pPr indent="0" lvl="0" marL="0" rtl="0" algn="l">
              <a:spcBef>
                <a:spcPts val="1600"/>
              </a:spcBef>
              <a:spcAft>
                <a:spcPts val="0"/>
              </a:spcAft>
              <a:buNone/>
            </a:pPr>
            <a:r>
              <a:rPr lang="el" sz="1400"/>
              <a:t>  5.	Find all the information about 3 films only.</a:t>
            </a:r>
            <a:endParaRPr sz="1400"/>
          </a:p>
          <a:p>
            <a:pPr indent="457200" lvl="0" marL="0" rtl="0" algn="l">
              <a:spcBef>
                <a:spcPts val="1600"/>
              </a:spcBef>
              <a:spcAft>
                <a:spcPts val="0"/>
              </a:spcAft>
              <a:buNone/>
            </a:pPr>
            <a:r>
              <a:rPr lang="el" sz="1100">
                <a:highlight>
                  <a:srgbClr val="D9EAD3"/>
                </a:highlight>
              </a:rPr>
              <a:t>select * from films limit 3;</a:t>
            </a:r>
            <a:endParaRPr sz="1100">
              <a:highlight>
                <a:srgbClr val="D9EAD3"/>
              </a:highlight>
            </a:endParaRPr>
          </a:p>
          <a:p>
            <a:pPr indent="0" lvl="0" marL="0" rtl="0" algn="l">
              <a:spcBef>
                <a:spcPts val="1600"/>
              </a:spcBef>
              <a:spcAft>
                <a:spcPts val="0"/>
              </a:spcAft>
              <a:buNone/>
            </a:pPr>
            <a:r>
              <a:rPr lang="el" sz="1400"/>
              <a:t>  6.	Find the titles of the 3 most recent films.</a:t>
            </a:r>
            <a:endParaRPr sz="1400"/>
          </a:p>
          <a:p>
            <a:pPr indent="457200" lvl="0" marL="0" rtl="0" algn="l">
              <a:spcBef>
                <a:spcPts val="1600"/>
              </a:spcBef>
              <a:spcAft>
                <a:spcPts val="0"/>
              </a:spcAft>
              <a:buNone/>
            </a:pPr>
            <a:r>
              <a:rPr lang="el" sz="1100">
                <a:highlight>
                  <a:srgbClr val="D9EAD3"/>
                </a:highlight>
              </a:rPr>
              <a:t>select mname from films order by year desc limit 3;</a:t>
            </a:r>
            <a:endParaRPr sz="1400"/>
          </a:p>
          <a:p>
            <a:pPr indent="0" lvl="0" marL="0" rtl="0" algn="l">
              <a:spcBef>
                <a:spcPts val="1600"/>
              </a:spcBef>
              <a:spcAft>
                <a:spcPts val="0"/>
              </a:spcAft>
              <a:buNone/>
            </a:pPr>
            <a:r>
              <a:rPr lang="el" sz="1400"/>
              <a:t>  7.	Count all the </a:t>
            </a:r>
            <a:r>
              <a:rPr lang="el" sz="1400"/>
              <a:t>films</a:t>
            </a:r>
            <a:r>
              <a:rPr lang="el" sz="1400"/>
              <a:t> in the database.</a:t>
            </a:r>
            <a:endParaRPr sz="1400"/>
          </a:p>
          <a:p>
            <a:pPr indent="457200" lvl="0" marL="0" rtl="0" algn="l">
              <a:spcBef>
                <a:spcPts val="1600"/>
              </a:spcBef>
              <a:spcAft>
                <a:spcPts val="0"/>
              </a:spcAft>
              <a:buClr>
                <a:schemeClr val="dk1"/>
              </a:buClr>
              <a:buSzPts val="1100"/>
              <a:buFont typeface="Arial"/>
              <a:buNone/>
            </a:pPr>
            <a:r>
              <a:rPr lang="el" sz="1100">
                <a:highlight>
                  <a:srgbClr val="D9EAD3"/>
                </a:highlight>
              </a:rPr>
              <a:t>select count(*) from films;</a:t>
            </a:r>
            <a:endParaRPr sz="1100">
              <a:highlight>
                <a:srgbClr val="D9EAD3"/>
              </a:highlight>
            </a:endParaRPr>
          </a:p>
          <a:p>
            <a:pPr indent="0" lvl="0" marL="0" rtl="0" algn="l">
              <a:spcBef>
                <a:spcPts val="1600"/>
              </a:spcBef>
              <a:spcAft>
                <a:spcPts val="0"/>
              </a:spcAft>
              <a:buNone/>
            </a:pPr>
            <a:r>
              <a:t/>
            </a:r>
            <a:endParaRPr sz="1400"/>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a:p>
        </p:txBody>
      </p:sp>
      <p:sp>
        <p:nvSpPr>
          <p:cNvPr id="333" name="Google Shape;33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 (Exercise time!)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txBox="1"/>
          <p:nvPr>
            <p:ph idx="1" type="body"/>
          </p:nvPr>
        </p:nvSpPr>
        <p:spPr>
          <a:xfrm>
            <a:off x="311700" y="1152475"/>
            <a:ext cx="8765400" cy="3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(OMG!) How to read a statement syntax:</a:t>
            </a:r>
            <a:endParaRPr/>
          </a:p>
          <a:p>
            <a:pPr indent="0" lvl="0" marL="0" rtl="0" algn="l">
              <a:lnSpc>
                <a:spcPct val="100000"/>
              </a:lnSpc>
              <a:spcBef>
                <a:spcPts val="1600"/>
              </a:spcBef>
              <a:spcAft>
                <a:spcPts val="0"/>
              </a:spcAft>
              <a:buNone/>
            </a:pPr>
            <a:r>
              <a:rPr lang="el" sz="800">
                <a:solidFill>
                  <a:srgbClr val="0077AA"/>
                </a:solidFill>
                <a:highlight>
                  <a:srgbClr val="F8F8F8"/>
                </a:highlight>
                <a:latin typeface="Courier New"/>
                <a:ea typeface="Courier New"/>
                <a:cs typeface="Courier New"/>
                <a:sym typeface="Courier New"/>
              </a:rPr>
              <a:t>SELECT</a:t>
            </a: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ALL</a:t>
            </a:r>
            <a:r>
              <a:rPr lang="el" sz="800">
                <a:solidFill>
                  <a:schemeClr val="dk1"/>
                </a:solidFill>
                <a:highlight>
                  <a:srgbClr val="F8F8F8"/>
                </a:highlight>
                <a:latin typeface="Courier New"/>
                <a:ea typeface="Courier New"/>
                <a:cs typeface="Courier New"/>
                <a:sym typeface="Courier New"/>
              </a:rPr>
              <a:t> </a:t>
            </a:r>
            <a:r>
              <a:rPr lang="el" sz="800">
                <a:solidFill>
                  <a:srgbClr val="A67F5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lang="el" sz="800">
                <a:solidFill>
                  <a:srgbClr val="0077AA"/>
                </a:solidFill>
                <a:highlight>
                  <a:srgbClr val="F8F8F8"/>
                </a:highlight>
                <a:latin typeface="Courier New"/>
                <a:ea typeface="Courier New"/>
                <a:cs typeface="Courier New"/>
                <a:sym typeface="Courier New"/>
              </a:rPr>
              <a:t>DISTINCT</a:t>
            </a:r>
            <a:r>
              <a:rPr lang="el" sz="800">
                <a:solidFill>
                  <a:schemeClr val="dk1"/>
                </a:solidFill>
                <a:highlight>
                  <a:srgbClr val="F8F8F8"/>
                </a:highlight>
                <a:latin typeface="Courier New"/>
                <a:ea typeface="Courier New"/>
                <a:cs typeface="Courier New"/>
                <a:sym typeface="Courier New"/>
              </a:rPr>
              <a:t> </a:t>
            </a:r>
            <a:r>
              <a:rPr lang="el" sz="800">
                <a:solidFill>
                  <a:srgbClr val="A67F5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lang="el" sz="800">
                <a:solidFill>
                  <a:srgbClr val="0077AA"/>
                </a:solidFill>
                <a:highlight>
                  <a:srgbClr val="F8F8F8"/>
                </a:highlight>
                <a:latin typeface="Courier New"/>
                <a:ea typeface="Courier New"/>
                <a:cs typeface="Courier New"/>
                <a:sym typeface="Courier New"/>
              </a:rPr>
              <a:t>DISTINCTROW</a:t>
            </a: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endParaRPr sz="8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HIGH_PRIORITY</a:t>
            </a:r>
            <a:r>
              <a:rPr lang="el" sz="800">
                <a:solidFill>
                  <a:srgbClr val="99999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STRAIGHT_JOIN</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SQL_NO_CACHE</a:t>
            </a:r>
            <a:r>
              <a:rPr lang="el" sz="800">
                <a:solidFill>
                  <a:srgbClr val="99999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SQL_CALC_FOUND_ROWS</a:t>
            </a:r>
            <a:r>
              <a:rPr lang="el" sz="800">
                <a:solidFill>
                  <a:srgbClr val="999999"/>
                </a:solidFill>
                <a:highlight>
                  <a:srgbClr val="F8F8F8"/>
                </a:highlight>
                <a:latin typeface="Courier New"/>
                <a:ea typeface="Courier New"/>
                <a:cs typeface="Courier New"/>
                <a:sym typeface="Courier New"/>
              </a:rPr>
              <a:t>]</a:t>
            </a:r>
            <a:endParaRPr sz="8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select_expr</a:t>
            </a: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select_expr</a:t>
            </a: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endParaRPr sz="8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FROM</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table_references</a:t>
            </a:r>
            <a:endParaRPr sz="8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PARTITION</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partition_list</a:t>
            </a:r>
            <a:r>
              <a:rPr lang="el" sz="800">
                <a:solidFill>
                  <a:srgbClr val="999999"/>
                </a:solidFill>
                <a:highlight>
                  <a:srgbClr val="F8F8F8"/>
                </a:highlight>
                <a:latin typeface="Courier New"/>
                <a:ea typeface="Courier New"/>
                <a:cs typeface="Courier New"/>
                <a:sym typeface="Courier New"/>
              </a:rPr>
              <a:t>]</a:t>
            </a:r>
            <a:endParaRPr sz="8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WHERE</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where_condition</a:t>
            </a:r>
            <a:r>
              <a:rPr lang="el" sz="800">
                <a:solidFill>
                  <a:srgbClr val="999999"/>
                </a:solidFill>
                <a:highlight>
                  <a:srgbClr val="F8F8F8"/>
                </a:highlight>
                <a:latin typeface="Courier New"/>
                <a:ea typeface="Courier New"/>
                <a:cs typeface="Courier New"/>
                <a:sym typeface="Courier New"/>
              </a:rPr>
              <a:t>]</a:t>
            </a:r>
            <a:endParaRPr sz="8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GROUP</a:t>
            </a:r>
            <a:r>
              <a:rPr lang="el" sz="800">
                <a:solidFill>
                  <a:schemeClr val="dk1"/>
                </a:solidFill>
                <a:highlight>
                  <a:srgbClr val="F8F8F8"/>
                </a:highlight>
                <a:latin typeface="Courier New"/>
                <a:ea typeface="Courier New"/>
                <a:cs typeface="Courier New"/>
                <a:sym typeface="Courier New"/>
              </a:rPr>
              <a:t> </a:t>
            </a:r>
            <a:r>
              <a:rPr lang="el" sz="800">
                <a:solidFill>
                  <a:srgbClr val="0077AA"/>
                </a:solidFill>
                <a:highlight>
                  <a:srgbClr val="F8F8F8"/>
                </a:highlight>
                <a:latin typeface="Courier New"/>
                <a:ea typeface="Courier New"/>
                <a:cs typeface="Courier New"/>
                <a:sym typeface="Courier New"/>
              </a:rPr>
              <a:t>BY</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col_name</a:t>
            </a:r>
            <a:r>
              <a:rPr lang="el" sz="800">
                <a:solidFill>
                  <a:schemeClr val="dk1"/>
                </a:solidFill>
                <a:highlight>
                  <a:srgbClr val="F8F8F8"/>
                </a:highlight>
                <a:latin typeface="Courier New"/>
                <a:ea typeface="Courier New"/>
                <a:cs typeface="Courier New"/>
                <a:sym typeface="Courier New"/>
              </a:rPr>
              <a:t> </a:t>
            </a:r>
            <a:r>
              <a:rPr lang="el" sz="800">
                <a:solidFill>
                  <a:srgbClr val="A67F5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expr</a:t>
            </a:r>
            <a:r>
              <a:rPr lang="el" sz="800">
                <a:solidFill>
                  <a:schemeClr val="dk1"/>
                </a:solidFill>
                <a:highlight>
                  <a:srgbClr val="F8F8F8"/>
                </a:highlight>
                <a:latin typeface="Courier New"/>
                <a:ea typeface="Courier New"/>
                <a:cs typeface="Courier New"/>
                <a:sym typeface="Courier New"/>
              </a:rPr>
              <a:t> </a:t>
            </a:r>
            <a:r>
              <a:rPr lang="el" sz="800">
                <a:solidFill>
                  <a:srgbClr val="A67F5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position</a:t>
            </a:r>
            <a:r>
              <a:rPr lang="el" sz="800">
                <a:solidFill>
                  <a:schemeClr val="dk1"/>
                </a:solidFill>
                <a:highlight>
                  <a:srgbClr val="F8F8F8"/>
                </a:highlight>
                <a:latin typeface="Courier New"/>
                <a:ea typeface="Courier New"/>
                <a:cs typeface="Courier New"/>
                <a:sym typeface="Courier New"/>
              </a:rPr>
              <a:t>}</a:t>
            </a:r>
            <a:r>
              <a:rPr lang="el" sz="800">
                <a:solidFill>
                  <a:srgbClr val="99999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WITH</a:t>
            </a:r>
            <a:r>
              <a:rPr lang="el" sz="800">
                <a:solidFill>
                  <a:schemeClr val="dk1"/>
                </a:solidFill>
                <a:highlight>
                  <a:srgbClr val="F8F8F8"/>
                </a:highlight>
                <a:latin typeface="Courier New"/>
                <a:ea typeface="Courier New"/>
                <a:cs typeface="Courier New"/>
                <a:sym typeface="Courier New"/>
              </a:rPr>
              <a:t> </a:t>
            </a:r>
            <a:r>
              <a:rPr lang="el" sz="800">
                <a:solidFill>
                  <a:srgbClr val="0077AA"/>
                </a:solidFill>
                <a:highlight>
                  <a:srgbClr val="F8F8F8"/>
                </a:highlight>
                <a:latin typeface="Courier New"/>
                <a:ea typeface="Courier New"/>
                <a:cs typeface="Courier New"/>
                <a:sym typeface="Courier New"/>
              </a:rPr>
              <a:t>ROLLUP</a:t>
            </a:r>
            <a:r>
              <a:rPr lang="el" sz="800">
                <a:solidFill>
                  <a:srgbClr val="999999"/>
                </a:solidFill>
                <a:highlight>
                  <a:srgbClr val="F8F8F8"/>
                </a:highlight>
                <a:latin typeface="Courier New"/>
                <a:ea typeface="Courier New"/>
                <a:cs typeface="Courier New"/>
                <a:sym typeface="Courier New"/>
              </a:rPr>
              <a:t>]]</a:t>
            </a:r>
            <a:endParaRPr sz="8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HAVING</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where_condition</a:t>
            </a:r>
            <a:r>
              <a:rPr lang="el" sz="800">
                <a:solidFill>
                  <a:srgbClr val="999999"/>
                </a:solidFill>
                <a:highlight>
                  <a:srgbClr val="F8F8F8"/>
                </a:highlight>
                <a:latin typeface="Courier New"/>
                <a:ea typeface="Courier New"/>
                <a:cs typeface="Courier New"/>
                <a:sym typeface="Courier New"/>
              </a:rPr>
              <a:t>]</a:t>
            </a:r>
            <a:endParaRPr sz="8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ORDER</a:t>
            </a:r>
            <a:r>
              <a:rPr lang="el" sz="800">
                <a:solidFill>
                  <a:schemeClr val="dk1"/>
                </a:solidFill>
                <a:highlight>
                  <a:srgbClr val="F8F8F8"/>
                </a:highlight>
                <a:latin typeface="Courier New"/>
                <a:ea typeface="Courier New"/>
                <a:cs typeface="Courier New"/>
                <a:sym typeface="Courier New"/>
              </a:rPr>
              <a:t> </a:t>
            </a:r>
            <a:r>
              <a:rPr lang="el" sz="800">
                <a:solidFill>
                  <a:srgbClr val="0077AA"/>
                </a:solidFill>
                <a:highlight>
                  <a:srgbClr val="F8F8F8"/>
                </a:highlight>
                <a:latin typeface="Courier New"/>
                <a:ea typeface="Courier New"/>
                <a:cs typeface="Courier New"/>
                <a:sym typeface="Courier New"/>
              </a:rPr>
              <a:t>BY</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col_name</a:t>
            </a:r>
            <a:r>
              <a:rPr lang="el" sz="800">
                <a:solidFill>
                  <a:schemeClr val="dk1"/>
                </a:solidFill>
                <a:highlight>
                  <a:srgbClr val="F8F8F8"/>
                </a:highlight>
                <a:latin typeface="Courier New"/>
                <a:ea typeface="Courier New"/>
                <a:cs typeface="Courier New"/>
                <a:sym typeface="Courier New"/>
              </a:rPr>
              <a:t> </a:t>
            </a:r>
            <a:r>
              <a:rPr lang="el" sz="800">
                <a:solidFill>
                  <a:srgbClr val="A67F5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expr</a:t>
            </a:r>
            <a:r>
              <a:rPr lang="el" sz="800">
                <a:solidFill>
                  <a:schemeClr val="dk1"/>
                </a:solidFill>
                <a:highlight>
                  <a:srgbClr val="F8F8F8"/>
                </a:highlight>
                <a:latin typeface="Courier New"/>
                <a:ea typeface="Courier New"/>
                <a:cs typeface="Courier New"/>
                <a:sym typeface="Courier New"/>
              </a:rPr>
              <a:t> </a:t>
            </a:r>
            <a:r>
              <a:rPr lang="el" sz="800">
                <a:solidFill>
                  <a:srgbClr val="A67F5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position</a:t>
            </a: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ASC</a:t>
            </a:r>
            <a:r>
              <a:rPr lang="el" sz="800">
                <a:solidFill>
                  <a:schemeClr val="dk1"/>
                </a:solidFill>
                <a:highlight>
                  <a:srgbClr val="F8F8F8"/>
                </a:highlight>
                <a:latin typeface="Courier New"/>
                <a:ea typeface="Courier New"/>
                <a:cs typeface="Courier New"/>
                <a:sym typeface="Courier New"/>
              </a:rPr>
              <a:t> </a:t>
            </a:r>
            <a:r>
              <a:rPr lang="el" sz="800">
                <a:solidFill>
                  <a:srgbClr val="A67F5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lang="el" sz="800">
                <a:solidFill>
                  <a:srgbClr val="0077AA"/>
                </a:solidFill>
                <a:highlight>
                  <a:srgbClr val="F8F8F8"/>
                </a:highlight>
                <a:latin typeface="Courier New"/>
                <a:ea typeface="Courier New"/>
                <a:cs typeface="Courier New"/>
                <a:sym typeface="Courier New"/>
              </a:rPr>
              <a:t>DESC</a:t>
            </a:r>
            <a:r>
              <a:rPr lang="el" sz="800">
                <a:solidFill>
                  <a:srgbClr val="99999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endParaRPr sz="8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lang="el" sz="800">
                <a:solidFill>
                  <a:srgbClr val="0077AA"/>
                </a:solidFill>
                <a:highlight>
                  <a:srgbClr val="F8F8F8"/>
                </a:highlight>
                <a:latin typeface="Courier New"/>
                <a:ea typeface="Courier New"/>
                <a:cs typeface="Courier New"/>
                <a:sym typeface="Courier New"/>
              </a:rPr>
              <a:t>LIMIT</a:t>
            </a:r>
            <a:r>
              <a:rPr lang="el" sz="800">
                <a:solidFill>
                  <a:schemeClr val="dk1"/>
                </a:solidFill>
                <a:highlight>
                  <a:srgbClr val="F8F8F8"/>
                </a:highlight>
                <a:latin typeface="Courier New"/>
                <a:ea typeface="Courier New"/>
                <a:cs typeface="Courier New"/>
                <a:sym typeface="Courier New"/>
              </a:rPr>
              <a:t> {</a:t>
            </a:r>
            <a:r>
              <a:rPr lang="el" sz="800">
                <a:solidFill>
                  <a:srgbClr val="999999"/>
                </a:solidFill>
                <a:highlight>
                  <a:srgbClr val="F8F8F8"/>
                </a:highlight>
                <a:latin typeface="Courier New"/>
                <a:ea typeface="Courier New"/>
                <a:cs typeface="Courier New"/>
                <a:sym typeface="Courier New"/>
              </a:rPr>
              <a:t>[</a:t>
            </a:r>
            <a:r>
              <a:rPr i="1" lang="el" sz="800">
                <a:solidFill>
                  <a:schemeClr val="dk1"/>
                </a:solidFill>
                <a:highlight>
                  <a:srgbClr val="F8F8F8"/>
                </a:highlight>
                <a:latin typeface="Courier New"/>
                <a:ea typeface="Courier New"/>
                <a:cs typeface="Courier New"/>
                <a:sym typeface="Courier New"/>
              </a:rPr>
              <a:t>offset</a:t>
            </a:r>
            <a:r>
              <a:rPr lang="el" sz="800">
                <a:solidFill>
                  <a:srgbClr val="99999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row_count</a:t>
            </a:r>
            <a:r>
              <a:rPr lang="el" sz="800">
                <a:solidFill>
                  <a:schemeClr val="dk1"/>
                </a:solidFill>
                <a:highlight>
                  <a:srgbClr val="F8F8F8"/>
                </a:highlight>
                <a:latin typeface="Courier New"/>
                <a:ea typeface="Courier New"/>
                <a:cs typeface="Courier New"/>
                <a:sym typeface="Courier New"/>
              </a:rPr>
              <a:t> </a:t>
            </a:r>
            <a:r>
              <a:rPr lang="el" sz="800">
                <a:solidFill>
                  <a:srgbClr val="A67F59"/>
                </a:solidFill>
                <a:highlight>
                  <a:srgbClr val="F8F8F8"/>
                </a:highlight>
                <a:latin typeface="Courier New"/>
                <a:ea typeface="Courier New"/>
                <a:cs typeface="Courier New"/>
                <a:sym typeface="Courier New"/>
              </a:rPr>
              <a:t>|</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row_count</a:t>
            </a:r>
            <a:r>
              <a:rPr lang="el" sz="800">
                <a:solidFill>
                  <a:schemeClr val="dk1"/>
                </a:solidFill>
                <a:highlight>
                  <a:srgbClr val="F8F8F8"/>
                </a:highlight>
                <a:latin typeface="Courier New"/>
                <a:ea typeface="Courier New"/>
                <a:cs typeface="Courier New"/>
                <a:sym typeface="Courier New"/>
              </a:rPr>
              <a:t> </a:t>
            </a:r>
            <a:r>
              <a:rPr lang="el" sz="800">
                <a:solidFill>
                  <a:srgbClr val="0077AA"/>
                </a:solidFill>
                <a:highlight>
                  <a:srgbClr val="F8F8F8"/>
                </a:highlight>
                <a:latin typeface="Courier New"/>
                <a:ea typeface="Courier New"/>
                <a:cs typeface="Courier New"/>
                <a:sym typeface="Courier New"/>
              </a:rPr>
              <a:t>OFFSET</a:t>
            </a:r>
            <a:r>
              <a:rPr lang="el" sz="800">
                <a:solidFill>
                  <a:schemeClr val="dk1"/>
                </a:solidFill>
                <a:highlight>
                  <a:srgbClr val="F8F8F8"/>
                </a:highlight>
                <a:latin typeface="Courier New"/>
                <a:ea typeface="Courier New"/>
                <a:cs typeface="Courier New"/>
                <a:sym typeface="Courier New"/>
              </a:rPr>
              <a:t> </a:t>
            </a:r>
            <a:r>
              <a:rPr i="1" lang="el" sz="800">
                <a:solidFill>
                  <a:schemeClr val="dk1"/>
                </a:solidFill>
                <a:highlight>
                  <a:srgbClr val="F8F8F8"/>
                </a:highlight>
                <a:latin typeface="Courier New"/>
                <a:ea typeface="Courier New"/>
                <a:cs typeface="Courier New"/>
                <a:sym typeface="Courier New"/>
              </a:rPr>
              <a:t>offset</a:t>
            </a:r>
            <a:r>
              <a:rPr lang="el" sz="800">
                <a:solidFill>
                  <a:schemeClr val="dk1"/>
                </a:solidFill>
                <a:highlight>
                  <a:srgbClr val="F8F8F8"/>
                </a:highlight>
                <a:latin typeface="Courier New"/>
                <a:ea typeface="Courier New"/>
                <a:cs typeface="Courier New"/>
                <a:sym typeface="Courier New"/>
              </a:rPr>
              <a:t>}</a:t>
            </a:r>
            <a:r>
              <a:rPr lang="el" sz="800">
                <a:solidFill>
                  <a:srgbClr val="999999"/>
                </a:solidFill>
                <a:highlight>
                  <a:srgbClr val="F8F8F8"/>
                </a:highlight>
                <a:latin typeface="Courier New"/>
                <a:ea typeface="Courier New"/>
                <a:cs typeface="Courier New"/>
                <a:sym typeface="Courier New"/>
              </a:rPr>
              <a:t>]</a:t>
            </a:r>
            <a:endParaRPr sz="8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1600"/>
              </a:spcAft>
              <a:buNone/>
            </a:pPr>
            <a:r>
              <a:rPr lang="el" sz="800">
                <a:solidFill>
                  <a:schemeClr val="dk1"/>
                </a:solidFill>
                <a:highlight>
                  <a:srgbClr val="F8F8F8"/>
                </a:highlight>
                <a:latin typeface="Courier New"/>
                <a:ea typeface="Courier New"/>
                <a:cs typeface="Courier New"/>
                <a:sym typeface="Courier New"/>
              </a:rPr>
              <a:t>      </a:t>
            </a:r>
            <a:endParaRPr/>
          </a:p>
        </p:txBody>
      </p:sp>
      <p:sp>
        <p:nvSpPr>
          <p:cNvPr id="339" name="Google Shape;33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SELECT SYNTAX </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1"/>
          <p:cNvSpPr txBox="1"/>
          <p:nvPr>
            <p:ph idx="1" type="body"/>
          </p:nvPr>
        </p:nvSpPr>
        <p:spPr>
          <a:xfrm>
            <a:off x="398425" y="1781225"/>
            <a:ext cx="7349400" cy="13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sz="1300">
                <a:solidFill>
                  <a:schemeClr val="dk1"/>
                </a:solidFill>
                <a:highlight>
                  <a:srgbClr val="D9EAD3"/>
                </a:highlight>
                <a:latin typeface="Courier New"/>
                <a:ea typeface="Courier New"/>
                <a:cs typeface="Courier New"/>
                <a:sym typeface="Courier New"/>
              </a:rPr>
              <a:t>CREATE TABLE table1 </a:t>
            </a:r>
            <a:r>
              <a:rPr lang="el" sz="1300">
                <a:solidFill>
                  <a:schemeClr val="dk1"/>
                </a:solidFill>
                <a:highlight>
                  <a:srgbClr val="D9EAD3"/>
                </a:highlight>
                <a:latin typeface="Courier New"/>
                <a:ea typeface="Courier New"/>
                <a:cs typeface="Courier New"/>
                <a:sym typeface="Courier New"/>
              </a:rPr>
              <a:t>[IF NOT EXISTS]</a:t>
            </a:r>
            <a:r>
              <a:rPr lang="el" sz="1300">
                <a:solidFill>
                  <a:schemeClr val="dk1"/>
                </a:solidFill>
                <a:highlight>
                  <a:srgbClr val="D9EAD3"/>
                </a:highlight>
                <a:latin typeface="Courier New"/>
                <a:ea typeface="Courier New"/>
                <a:cs typeface="Courier New"/>
                <a:sym typeface="Courier New"/>
              </a:rPr>
              <a:t> (</a:t>
            </a:r>
            <a:endParaRPr sz="1300">
              <a:solidFill>
                <a:schemeClr val="dk1"/>
              </a:solidFill>
              <a:highlight>
                <a:srgbClr val="D9EAD3"/>
              </a:highlight>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lang="el" sz="1300">
                <a:solidFill>
                  <a:schemeClr val="dk1"/>
                </a:solidFill>
                <a:highlight>
                  <a:srgbClr val="D9EAD3"/>
                </a:highlight>
                <a:latin typeface="Courier New"/>
                <a:ea typeface="Courier New"/>
                <a:cs typeface="Courier New"/>
                <a:sym typeface="Courier New"/>
              </a:rPr>
              <a:t>column1_name data_type [NOT NULL] [DEFAULT default_value],</a:t>
            </a:r>
            <a:endParaRPr sz="1300">
              <a:solidFill>
                <a:schemeClr val="dk1"/>
              </a:solidFill>
              <a:highlight>
                <a:srgbClr val="D9EAD3"/>
              </a:highlight>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lang="el" sz="1300">
                <a:solidFill>
                  <a:schemeClr val="dk1"/>
                </a:solidFill>
                <a:highlight>
                  <a:srgbClr val="D9EAD3"/>
                </a:highlight>
                <a:latin typeface="Courier New"/>
                <a:ea typeface="Courier New"/>
                <a:cs typeface="Courier New"/>
                <a:sym typeface="Courier New"/>
              </a:rPr>
              <a:t>column2_name data_type,…, PRIMARY KEY (column2_name); </a:t>
            </a:r>
            <a:endParaRPr sz="1300">
              <a:solidFill>
                <a:schemeClr val="dk1"/>
              </a:solidFill>
              <a:highlight>
                <a:srgbClr val="D9EAD3"/>
              </a:highlight>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t/>
            </a:r>
            <a:endParaRPr sz="950">
              <a:solidFill>
                <a:srgbClr val="999999"/>
              </a:solidFill>
              <a:highlight>
                <a:srgbClr val="F8F8F8"/>
              </a:highlight>
              <a:latin typeface="Consolas"/>
              <a:ea typeface="Consolas"/>
              <a:cs typeface="Consolas"/>
              <a:sym typeface="Consolas"/>
            </a:endParaRPr>
          </a:p>
          <a:p>
            <a:pPr indent="0" lvl="0" marL="0" rtl="0" algn="l">
              <a:spcBef>
                <a:spcPts val="1600"/>
              </a:spcBef>
              <a:spcAft>
                <a:spcPts val="0"/>
              </a:spcAft>
              <a:buClr>
                <a:schemeClr val="dk1"/>
              </a:buClr>
              <a:buSzPts val="1100"/>
              <a:buFont typeface="Arial"/>
              <a:buNone/>
            </a:pPr>
            <a:r>
              <a:t/>
            </a:r>
            <a:endParaRPr sz="950">
              <a:solidFill>
                <a:srgbClr val="999999"/>
              </a:solidFill>
              <a:highlight>
                <a:srgbClr val="F8F8F8"/>
              </a:highlight>
              <a:latin typeface="Consolas"/>
              <a:ea typeface="Consolas"/>
              <a:cs typeface="Consolas"/>
              <a:sym typeface="Consolas"/>
            </a:endParaRPr>
          </a:p>
          <a:p>
            <a:pPr indent="0" lvl="0" marL="0" rtl="0" algn="l">
              <a:spcBef>
                <a:spcPts val="1600"/>
              </a:spcBef>
              <a:spcAft>
                <a:spcPts val="1600"/>
              </a:spcAft>
              <a:buNone/>
            </a:pPr>
            <a:r>
              <a:t/>
            </a:r>
            <a:endParaRPr/>
          </a:p>
        </p:txBody>
      </p:sp>
      <p:sp>
        <p:nvSpPr>
          <p:cNvPr id="345" name="Google Shape;34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CREATE</a:t>
            </a:r>
            <a:endParaRPr/>
          </a:p>
        </p:txBody>
      </p:sp>
      <p:sp>
        <p:nvSpPr>
          <p:cNvPr id="346" name="Google Shape;346;p51"/>
          <p:cNvSpPr txBox="1"/>
          <p:nvPr/>
        </p:nvSpPr>
        <p:spPr>
          <a:xfrm>
            <a:off x="398425" y="1122875"/>
            <a:ext cx="3000000" cy="3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l" sz="1300">
                <a:solidFill>
                  <a:schemeClr val="dk1"/>
                </a:solidFill>
                <a:highlight>
                  <a:srgbClr val="D9EAD3"/>
                </a:highlight>
                <a:latin typeface="Courier New"/>
                <a:ea typeface="Courier New"/>
                <a:cs typeface="Courier New"/>
                <a:sym typeface="Courier New"/>
              </a:rPr>
              <a:t>CREATE DATABASE db_name;  </a:t>
            </a:r>
            <a:endParaRPr sz="1300">
              <a:solidFill>
                <a:schemeClr val="dk1"/>
              </a:solidFill>
              <a:highlight>
                <a:srgbClr val="D9EAD3"/>
              </a:highlight>
              <a:latin typeface="Courier New"/>
              <a:ea typeface="Courier New"/>
              <a:cs typeface="Courier New"/>
              <a:sym typeface="Courier New"/>
            </a:endParaRPr>
          </a:p>
        </p:txBody>
      </p:sp>
      <p:sp>
        <p:nvSpPr>
          <p:cNvPr id="347" name="Google Shape;347;p51"/>
          <p:cNvSpPr txBox="1"/>
          <p:nvPr/>
        </p:nvSpPr>
        <p:spPr>
          <a:xfrm>
            <a:off x="-374300" y="3322200"/>
            <a:ext cx="6640800" cy="3000000"/>
          </a:xfrm>
          <a:prstGeom prst="rect">
            <a:avLst/>
          </a:prstGeom>
          <a:noFill/>
          <a:ln>
            <a:noFill/>
          </a:ln>
        </p:spPr>
        <p:txBody>
          <a:bodyPr anchorCtr="0" anchor="t" bIns="91425" lIns="91425" spcFirstLastPara="1" rIns="91425" wrap="square" tIns="91425">
            <a:noAutofit/>
          </a:bodyPr>
          <a:lstStyle/>
          <a:p>
            <a:pPr indent="-228600" lvl="0" marL="838200" rtl="0" algn="l">
              <a:lnSpc>
                <a:spcPct val="115000"/>
              </a:lnSpc>
              <a:spcBef>
                <a:spcPts val="0"/>
              </a:spcBef>
              <a:spcAft>
                <a:spcPts val="0"/>
              </a:spcAft>
              <a:buClr>
                <a:schemeClr val="dk1"/>
              </a:buClr>
              <a:buSzPts val="1150"/>
              <a:buNone/>
            </a:pPr>
            <a:r>
              <a:rPr lang="el" sz="1150">
                <a:solidFill>
                  <a:schemeClr val="dk1"/>
                </a:solidFill>
              </a:rPr>
              <a:t>CONSTRAINTS:</a:t>
            </a:r>
            <a:endParaRPr sz="1150">
              <a:solidFill>
                <a:schemeClr val="dk1"/>
              </a:solidFill>
            </a:endParaRPr>
          </a:p>
          <a:p>
            <a:pPr indent="-228600" lvl="0" marL="838200" rtl="0" algn="l">
              <a:lnSpc>
                <a:spcPct val="115000"/>
              </a:lnSpc>
              <a:spcBef>
                <a:spcPts val="0"/>
              </a:spcBef>
              <a:spcAft>
                <a:spcPts val="0"/>
              </a:spcAft>
              <a:buClr>
                <a:schemeClr val="dk1"/>
              </a:buClr>
              <a:buSzPts val="1150"/>
              <a:buNone/>
            </a:pPr>
            <a:r>
              <a:rPr lang="el" sz="1150">
                <a:solidFill>
                  <a:schemeClr val="dk1"/>
                </a:solidFill>
              </a:rPr>
              <a:t>The</a:t>
            </a:r>
            <a:r>
              <a:rPr i="1" lang="el" sz="1150">
                <a:solidFill>
                  <a:schemeClr val="dk1"/>
                </a:solidFill>
              </a:rPr>
              <a:t>  </a:t>
            </a:r>
            <a:r>
              <a:rPr lang="el" sz="1150">
                <a:solidFill>
                  <a:srgbClr val="1155CC"/>
                </a:solidFill>
                <a:latin typeface="Courier New"/>
                <a:ea typeface="Courier New"/>
                <a:cs typeface="Courier New"/>
                <a:sym typeface="Courier New"/>
              </a:rPr>
              <a:t>NOT NULL</a:t>
            </a:r>
            <a:r>
              <a:rPr lang="el" sz="1150">
                <a:solidFill>
                  <a:srgbClr val="CC0000"/>
                </a:solidFill>
              </a:rPr>
              <a:t> </a:t>
            </a:r>
            <a:r>
              <a:rPr lang="el" sz="1150">
                <a:solidFill>
                  <a:schemeClr val="dk1"/>
                </a:solidFill>
              </a:rPr>
              <a:t>indicates</a:t>
            </a:r>
            <a:r>
              <a:rPr lang="el" sz="1150">
                <a:solidFill>
                  <a:schemeClr val="dk1"/>
                </a:solidFill>
              </a:rPr>
              <a:t> that the inserted value cannot be </a:t>
            </a:r>
            <a:r>
              <a:rPr lang="el" sz="1150">
                <a:solidFill>
                  <a:srgbClr val="1155CC"/>
                </a:solidFill>
                <a:latin typeface="Courier New"/>
                <a:ea typeface="Courier New"/>
                <a:cs typeface="Courier New"/>
                <a:sym typeface="Courier New"/>
              </a:rPr>
              <a:t>NULL</a:t>
            </a:r>
            <a:r>
              <a:rPr lang="el" sz="1150">
                <a:solidFill>
                  <a:schemeClr val="dk1"/>
                </a:solidFill>
              </a:rPr>
              <a:t>.</a:t>
            </a:r>
            <a:endParaRPr sz="1150">
              <a:solidFill>
                <a:schemeClr val="dk1"/>
              </a:solidFill>
            </a:endParaRPr>
          </a:p>
          <a:p>
            <a:pPr indent="-228600" lvl="0" marL="838200" rtl="0" algn="l">
              <a:lnSpc>
                <a:spcPct val="115000"/>
              </a:lnSpc>
              <a:spcBef>
                <a:spcPts val="0"/>
              </a:spcBef>
              <a:spcAft>
                <a:spcPts val="0"/>
              </a:spcAft>
              <a:buClr>
                <a:schemeClr val="dk1"/>
              </a:buClr>
              <a:buSzPts val="1150"/>
              <a:buNone/>
            </a:pPr>
            <a:r>
              <a:rPr lang="el" sz="1150">
                <a:solidFill>
                  <a:schemeClr val="dk1"/>
                </a:solidFill>
              </a:rPr>
              <a:t>The </a:t>
            </a:r>
            <a:r>
              <a:rPr lang="el" sz="1150">
                <a:solidFill>
                  <a:srgbClr val="1155CC"/>
                </a:solidFill>
                <a:latin typeface="Courier New"/>
                <a:ea typeface="Courier New"/>
                <a:cs typeface="Courier New"/>
                <a:sym typeface="Courier New"/>
              </a:rPr>
              <a:t>DEFAULT value</a:t>
            </a:r>
            <a:r>
              <a:rPr lang="el" sz="1150">
                <a:solidFill>
                  <a:schemeClr val="dk1"/>
                </a:solidFill>
              </a:rPr>
              <a:t> is used to specify the default value of the column.</a:t>
            </a:r>
            <a:endParaRPr sz="1150">
              <a:solidFill>
                <a:schemeClr val="dk1"/>
              </a:solidFill>
            </a:endParaRPr>
          </a:p>
          <a:p>
            <a:pPr indent="-228600" lvl="0" marL="838200" rtl="0" algn="l">
              <a:lnSpc>
                <a:spcPct val="115000"/>
              </a:lnSpc>
              <a:spcBef>
                <a:spcPts val="0"/>
              </a:spcBef>
              <a:spcAft>
                <a:spcPts val="0"/>
              </a:spcAft>
              <a:buClr>
                <a:schemeClr val="dk1"/>
              </a:buClr>
              <a:buSzPts val="1150"/>
              <a:buNone/>
            </a:pPr>
            <a:r>
              <a:rPr lang="el" sz="1150">
                <a:solidFill>
                  <a:schemeClr val="dk1"/>
                </a:solidFill>
              </a:rPr>
              <a:t>The </a:t>
            </a:r>
            <a:r>
              <a:rPr lang="el" sz="1150">
                <a:solidFill>
                  <a:srgbClr val="1155CC"/>
                </a:solidFill>
                <a:latin typeface="Courier New"/>
                <a:ea typeface="Courier New"/>
                <a:cs typeface="Courier New"/>
                <a:sym typeface="Courier New"/>
              </a:rPr>
              <a:t>PRIMARY KEY</a:t>
            </a:r>
            <a:r>
              <a:rPr lang="el" sz="1150">
                <a:solidFill>
                  <a:schemeClr val="dk1"/>
                </a:solidFill>
              </a:rPr>
              <a:t> specifies that values are the unique identifiers.</a:t>
            </a:r>
            <a:endParaRPr sz="1150">
              <a:solidFill>
                <a:schemeClr val="dk1"/>
              </a:solidFill>
            </a:endParaRPr>
          </a:p>
          <a:p>
            <a:pPr indent="-228600" lvl="0" marL="838200" rtl="0" algn="l">
              <a:lnSpc>
                <a:spcPct val="115000"/>
              </a:lnSpc>
              <a:spcBef>
                <a:spcPts val="0"/>
              </a:spcBef>
              <a:spcAft>
                <a:spcPts val="0"/>
              </a:spcAft>
              <a:buClr>
                <a:schemeClr val="dk1"/>
              </a:buClr>
              <a:buSzPts val="1150"/>
              <a:buNone/>
            </a:pPr>
            <a:r>
              <a:t/>
            </a:r>
            <a:endParaRPr sz="115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Course Overview</a:t>
            </a:r>
            <a:endParaRPr/>
          </a:p>
        </p:txBody>
      </p:sp>
      <p:sp>
        <p:nvSpPr>
          <p:cNvPr id="80" name="Google Shape;80;p16"/>
          <p:cNvSpPr txBox="1"/>
          <p:nvPr>
            <p:ph idx="1" type="body"/>
          </p:nvPr>
        </p:nvSpPr>
        <p:spPr>
          <a:xfrm>
            <a:off x="311700" y="941525"/>
            <a:ext cx="88323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800"/>
              </a:spcBef>
              <a:spcAft>
                <a:spcPts val="0"/>
              </a:spcAft>
              <a:buNone/>
            </a:pPr>
            <a:r>
              <a:rPr b="1" lang="el" sz="1400">
                <a:solidFill>
                  <a:srgbClr val="24292E"/>
                </a:solidFill>
              </a:rPr>
              <a:t>Week 1 (7/7): Introduction, Relational Databases, </a:t>
            </a:r>
            <a:r>
              <a:rPr b="1" lang="el" sz="1400">
                <a:solidFill>
                  <a:srgbClr val="24292E"/>
                </a:solidFill>
              </a:rPr>
              <a:t>Entity Relationship Diagram (ERD), Basic SQL commands</a:t>
            </a:r>
            <a:endParaRPr b="1" sz="1400">
              <a:solidFill>
                <a:srgbClr val="24292E"/>
              </a:solidFill>
            </a:endParaRPr>
          </a:p>
          <a:p>
            <a:pPr indent="0" lvl="0" marL="0" rtl="0" algn="l">
              <a:lnSpc>
                <a:spcPct val="100000"/>
              </a:lnSpc>
              <a:spcBef>
                <a:spcPts val="1800"/>
              </a:spcBef>
              <a:spcAft>
                <a:spcPts val="0"/>
              </a:spcAft>
              <a:buClr>
                <a:schemeClr val="dk1"/>
              </a:buClr>
              <a:buSzPts val="1100"/>
              <a:buFont typeface="Arial"/>
              <a:buNone/>
            </a:pPr>
            <a:r>
              <a:rPr lang="el" sz="1200">
                <a:solidFill>
                  <a:srgbClr val="24292E"/>
                </a:solidFill>
              </a:rPr>
              <a:t>Objective: In the first part of the class we will explain what a relational database is. We will look into </a:t>
            </a:r>
            <a:r>
              <a:rPr lang="el" sz="1200">
                <a:solidFill>
                  <a:srgbClr val="24292E"/>
                </a:solidFill>
              </a:rPr>
              <a:t>Entity</a:t>
            </a:r>
            <a:r>
              <a:rPr lang="el" sz="1200">
                <a:solidFill>
                  <a:srgbClr val="24292E"/>
                </a:solidFill>
              </a:rPr>
              <a:t> Relationship Diagrams and we will get you started with MySQL. By the end of this class you should be able to perform basic queries in a database and create your own tables. </a:t>
            </a:r>
            <a:endParaRPr sz="1200">
              <a:solidFill>
                <a:srgbClr val="24292E"/>
              </a:solidFill>
            </a:endParaRPr>
          </a:p>
          <a:p>
            <a:pPr indent="0" lvl="0" marL="0" marR="38100" rtl="0" algn="l">
              <a:lnSpc>
                <a:spcPct val="100000"/>
              </a:lnSpc>
              <a:spcBef>
                <a:spcPts val="1800"/>
              </a:spcBef>
              <a:spcAft>
                <a:spcPts val="0"/>
              </a:spcAft>
              <a:buClr>
                <a:schemeClr val="dk1"/>
              </a:buClr>
              <a:buSzPts val="1100"/>
              <a:buFont typeface="Arial"/>
              <a:buNone/>
            </a:pPr>
            <a:r>
              <a:rPr b="1" lang="el" sz="1400">
                <a:solidFill>
                  <a:srgbClr val="24292E"/>
                </a:solidFill>
              </a:rPr>
              <a:t>   Week 2 (14/7): Group by, Distinct, Having, Inner &amp; Outer Joins</a:t>
            </a:r>
            <a:endParaRPr b="1" sz="1400">
              <a:solidFill>
                <a:srgbClr val="24292E"/>
              </a:solidFill>
            </a:endParaRPr>
          </a:p>
          <a:p>
            <a:pPr indent="0" lvl="0" marL="0" rtl="0" algn="l">
              <a:lnSpc>
                <a:spcPct val="100000"/>
              </a:lnSpc>
              <a:spcBef>
                <a:spcPts val="1200"/>
              </a:spcBef>
              <a:spcAft>
                <a:spcPts val="0"/>
              </a:spcAft>
              <a:buNone/>
            </a:pPr>
            <a:r>
              <a:rPr lang="el" sz="1200">
                <a:solidFill>
                  <a:srgbClr val="24292E"/>
                </a:solidFill>
              </a:rPr>
              <a:t>Objective: This class introduces more clauses (group by, having) in the select statement. MySQL joins (inner, self, left and right) should be explained with demonstration. </a:t>
            </a:r>
            <a:endParaRPr sz="1200">
              <a:solidFill>
                <a:srgbClr val="24292E"/>
              </a:solidFill>
            </a:endParaRPr>
          </a:p>
          <a:p>
            <a:pPr indent="0" lvl="0" marL="0" rtl="0" algn="l">
              <a:lnSpc>
                <a:spcPct val="100000"/>
              </a:lnSpc>
              <a:spcBef>
                <a:spcPts val="1200"/>
              </a:spcBef>
              <a:spcAft>
                <a:spcPts val="0"/>
              </a:spcAft>
              <a:buClr>
                <a:schemeClr val="dk1"/>
              </a:buClr>
              <a:buSzPts val="1100"/>
              <a:buFont typeface="Arial"/>
              <a:buNone/>
            </a:pPr>
            <a:r>
              <a:rPr b="1" lang="el" sz="1400">
                <a:solidFill>
                  <a:srgbClr val="24292E"/>
                </a:solidFill>
              </a:rPr>
              <a:t>Week 3 (21/7): Database design, Normal Forms, SQL injection, NoSQL</a:t>
            </a:r>
            <a:endParaRPr b="1" sz="1400">
              <a:solidFill>
                <a:srgbClr val="24292E"/>
              </a:solidFill>
            </a:endParaRPr>
          </a:p>
          <a:p>
            <a:pPr indent="0" lvl="0" marL="0" rtl="0" algn="l">
              <a:lnSpc>
                <a:spcPct val="100000"/>
              </a:lnSpc>
              <a:spcBef>
                <a:spcPts val="1200"/>
              </a:spcBef>
              <a:spcAft>
                <a:spcPts val="0"/>
              </a:spcAft>
              <a:buClr>
                <a:schemeClr val="dk1"/>
              </a:buClr>
              <a:buSzPts val="1100"/>
              <a:buFont typeface="Arial"/>
              <a:buNone/>
            </a:pPr>
            <a:r>
              <a:rPr lang="el" sz="1200">
                <a:solidFill>
                  <a:srgbClr val="000000"/>
                </a:solidFill>
              </a:rPr>
              <a:t>Objective: In this class we will </a:t>
            </a:r>
            <a:r>
              <a:rPr lang="el" sz="1200">
                <a:solidFill>
                  <a:srgbClr val="000000"/>
                </a:solidFill>
              </a:rPr>
              <a:t>discuss again</a:t>
            </a:r>
            <a:r>
              <a:rPr lang="el" sz="1200">
                <a:solidFill>
                  <a:srgbClr val="000000"/>
                </a:solidFill>
              </a:rPr>
              <a:t> the Entity Relationship Diagram (ERD). Students should be able to explain their choices of entities, relationships, attributes etc. SQL injection should be explained with a demonstration (with a simple JS client). Concepts of database transaction, ACID properties, normal forms should be introduced with examples. Small introduction to NoSQL and revision of the material is also planned. </a:t>
            </a:r>
            <a:endParaRPr sz="1200">
              <a:solidFill>
                <a:srgbClr val="000000"/>
              </a:solidFill>
            </a:endParaRPr>
          </a:p>
          <a:p>
            <a:pPr indent="0" lvl="0" marL="0" rtl="0" algn="l">
              <a:spcBef>
                <a:spcPts val="12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2"/>
          <p:cNvSpPr txBox="1"/>
          <p:nvPr/>
        </p:nvSpPr>
        <p:spPr>
          <a:xfrm>
            <a:off x="661825" y="4155950"/>
            <a:ext cx="4340700" cy="7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More data types: </a:t>
            </a:r>
            <a:r>
              <a:rPr lang="el" sz="1100" u="sng">
                <a:solidFill>
                  <a:schemeClr val="hlink"/>
                </a:solidFill>
                <a:hlinkClick r:id="rId3"/>
              </a:rPr>
              <a:t>https://dev.mysql.com/doc/refman/8.0/en/data-types.html</a:t>
            </a:r>
            <a:endParaRPr/>
          </a:p>
        </p:txBody>
      </p:sp>
      <p:sp>
        <p:nvSpPr>
          <p:cNvPr id="353" name="Google Shape;35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CREATE</a:t>
            </a:r>
            <a:endParaRPr/>
          </a:p>
        </p:txBody>
      </p:sp>
      <p:graphicFrame>
        <p:nvGraphicFramePr>
          <p:cNvPr id="354" name="Google Shape;354;p52"/>
          <p:cNvGraphicFramePr/>
          <p:nvPr/>
        </p:nvGraphicFramePr>
        <p:xfrm>
          <a:off x="661825" y="1891025"/>
          <a:ext cx="3000000" cy="3000000"/>
        </p:xfrm>
        <a:graphic>
          <a:graphicData uri="http://schemas.openxmlformats.org/drawingml/2006/table">
            <a:tbl>
              <a:tblPr>
                <a:noFill/>
                <a:tableStyleId>{51F4E316-3366-4BCC-AA4D-C2C6AE421BF2}</a:tableStyleId>
              </a:tblPr>
              <a:tblGrid>
                <a:gridCol w="3067050"/>
              </a:tblGrid>
              <a:tr h="350550">
                <a:tc>
                  <a:txBody>
                    <a:bodyPr/>
                    <a:lstStyle/>
                    <a:p>
                      <a:pPr indent="0" lvl="0" marL="0" rtl="0" algn="l">
                        <a:lnSpc>
                          <a:spcPct val="142857"/>
                        </a:lnSpc>
                        <a:spcBef>
                          <a:spcPts val="0"/>
                        </a:spcBef>
                        <a:spcAft>
                          <a:spcPts val="0"/>
                        </a:spcAft>
                        <a:buNone/>
                      </a:pPr>
                      <a:r>
                        <a:rPr b="1" lang="el" sz="1000">
                          <a:latin typeface="Calibri"/>
                          <a:ea typeface="Calibri"/>
                          <a:cs typeface="Calibri"/>
                          <a:sym typeface="Calibri"/>
                        </a:rPr>
                        <a:t>Data type</a:t>
                      </a:r>
                      <a:endParaRPr b="1" sz="1000">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AD3"/>
                    </a:solidFill>
                  </a:tcPr>
                </a:tc>
              </a:tr>
              <a:tr h="418300">
                <a:tc>
                  <a:txBody>
                    <a:bodyPr/>
                    <a:lstStyle/>
                    <a:p>
                      <a:pPr indent="0" lvl="0" marL="0" rtl="0" algn="l">
                        <a:lnSpc>
                          <a:spcPct val="142857"/>
                        </a:lnSpc>
                        <a:spcBef>
                          <a:spcPts val="0"/>
                        </a:spcBef>
                        <a:spcAft>
                          <a:spcPts val="0"/>
                        </a:spcAft>
                        <a:buNone/>
                      </a:pPr>
                      <a:r>
                        <a:rPr b="1" lang="el" sz="900">
                          <a:solidFill>
                            <a:srgbClr val="111111"/>
                          </a:solidFill>
                          <a:latin typeface="Calibri"/>
                          <a:ea typeface="Calibri"/>
                          <a:cs typeface="Calibri"/>
                          <a:sym typeface="Calibri"/>
                        </a:rPr>
                        <a:t>INTEGER</a:t>
                      </a:r>
                      <a:r>
                        <a:rPr lang="el" sz="950">
                          <a:latin typeface="Calibri"/>
                          <a:ea typeface="Calibri"/>
                          <a:cs typeface="Calibri"/>
                          <a:sym typeface="Calibri"/>
                        </a:rPr>
                        <a:t>, </a:t>
                      </a:r>
                      <a:r>
                        <a:rPr b="1" lang="el" sz="900">
                          <a:solidFill>
                            <a:srgbClr val="111111"/>
                          </a:solidFill>
                          <a:latin typeface="Calibri"/>
                          <a:ea typeface="Calibri"/>
                          <a:cs typeface="Calibri"/>
                          <a:sym typeface="Calibri"/>
                        </a:rPr>
                        <a:t>BOOLEAN</a:t>
                      </a:r>
                      <a:endParaRPr b="1" sz="900">
                        <a:solidFill>
                          <a:srgbClr val="111111"/>
                        </a:solidFill>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82075">
                <a:tc>
                  <a:txBody>
                    <a:bodyPr/>
                    <a:lstStyle/>
                    <a:p>
                      <a:pPr indent="0" lvl="0" marL="0" rtl="0" algn="l">
                        <a:lnSpc>
                          <a:spcPct val="142857"/>
                        </a:lnSpc>
                        <a:spcBef>
                          <a:spcPts val="0"/>
                        </a:spcBef>
                        <a:spcAft>
                          <a:spcPts val="0"/>
                        </a:spcAft>
                        <a:buNone/>
                      </a:pPr>
                      <a:r>
                        <a:rPr b="1" lang="el" sz="900">
                          <a:solidFill>
                            <a:srgbClr val="111111"/>
                          </a:solidFill>
                          <a:latin typeface="Calibri"/>
                          <a:ea typeface="Calibri"/>
                          <a:cs typeface="Calibri"/>
                          <a:sym typeface="Calibri"/>
                        </a:rPr>
                        <a:t>FLOAT</a:t>
                      </a:r>
                      <a:r>
                        <a:rPr lang="el" sz="950">
                          <a:latin typeface="Calibri"/>
                          <a:ea typeface="Calibri"/>
                          <a:cs typeface="Calibri"/>
                          <a:sym typeface="Calibri"/>
                        </a:rPr>
                        <a:t>, </a:t>
                      </a:r>
                      <a:r>
                        <a:rPr b="1" lang="el" sz="900">
                          <a:solidFill>
                            <a:srgbClr val="111111"/>
                          </a:solidFill>
                          <a:latin typeface="Calibri"/>
                          <a:ea typeface="Calibri"/>
                          <a:cs typeface="Calibri"/>
                          <a:sym typeface="Calibri"/>
                        </a:rPr>
                        <a:t>DOUBLE</a:t>
                      </a:r>
                      <a:r>
                        <a:rPr lang="el" sz="950">
                          <a:latin typeface="Calibri"/>
                          <a:ea typeface="Calibri"/>
                          <a:cs typeface="Calibri"/>
                          <a:sym typeface="Calibri"/>
                        </a:rPr>
                        <a:t>, </a:t>
                      </a:r>
                      <a:r>
                        <a:rPr b="1" lang="el" sz="900">
                          <a:solidFill>
                            <a:srgbClr val="111111"/>
                          </a:solidFill>
                          <a:latin typeface="Calibri"/>
                          <a:ea typeface="Calibri"/>
                          <a:cs typeface="Calibri"/>
                          <a:sym typeface="Calibri"/>
                        </a:rPr>
                        <a:t>REAL</a:t>
                      </a:r>
                      <a:endParaRPr b="1" sz="900">
                        <a:solidFill>
                          <a:srgbClr val="111111"/>
                        </a:solidFill>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354850">
                <a:tc>
                  <a:txBody>
                    <a:bodyPr/>
                    <a:lstStyle/>
                    <a:p>
                      <a:pPr indent="0" lvl="0" marL="0" rtl="0" algn="l">
                        <a:lnSpc>
                          <a:spcPct val="142857"/>
                        </a:lnSpc>
                        <a:spcBef>
                          <a:spcPts val="0"/>
                        </a:spcBef>
                        <a:spcAft>
                          <a:spcPts val="0"/>
                        </a:spcAft>
                        <a:buNone/>
                      </a:pPr>
                      <a:r>
                        <a:rPr b="1" lang="el" sz="900">
                          <a:solidFill>
                            <a:srgbClr val="111111"/>
                          </a:solidFill>
                          <a:latin typeface="Calibri"/>
                          <a:ea typeface="Calibri"/>
                          <a:cs typeface="Calibri"/>
                          <a:sym typeface="Calibri"/>
                        </a:rPr>
                        <a:t>CHARACTER(max_length)</a:t>
                      </a:r>
                      <a:r>
                        <a:rPr lang="el" sz="950">
                          <a:latin typeface="Calibri"/>
                          <a:ea typeface="Calibri"/>
                          <a:cs typeface="Calibri"/>
                          <a:sym typeface="Calibri"/>
                        </a:rPr>
                        <a:t>, </a:t>
                      </a:r>
                      <a:r>
                        <a:rPr b="1" lang="el" sz="900">
                          <a:solidFill>
                            <a:srgbClr val="111111"/>
                          </a:solidFill>
                          <a:latin typeface="Calibri"/>
                          <a:ea typeface="Calibri"/>
                          <a:cs typeface="Calibri"/>
                          <a:sym typeface="Calibri"/>
                        </a:rPr>
                        <a:t>VARCHAR(max_length)</a:t>
                      </a:r>
                      <a:r>
                        <a:rPr lang="el" sz="950">
                          <a:latin typeface="Calibri"/>
                          <a:ea typeface="Calibri"/>
                          <a:cs typeface="Calibri"/>
                          <a:sym typeface="Calibri"/>
                        </a:rPr>
                        <a:t>, </a:t>
                      </a:r>
                      <a:r>
                        <a:rPr b="1" lang="el" sz="900">
                          <a:solidFill>
                            <a:srgbClr val="111111"/>
                          </a:solidFill>
                          <a:latin typeface="Calibri"/>
                          <a:ea typeface="Calibri"/>
                          <a:cs typeface="Calibri"/>
                          <a:sym typeface="Calibri"/>
                        </a:rPr>
                        <a:t>TEXT</a:t>
                      </a:r>
                      <a:endParaRPr b="1" sz="900">
                        <a:solidFill>
                          <a:srgbClr val="111111"/>
                        </a:solidFill>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647700">
                <a:tc>
                  <a:txBody>
                    <a:bodyPr/>
                    <a:lstStyle/>
                    <a:p>
                      <a:pPr indent="0" lvl="0" marL="0" rtl="0" algn="l">
                        <a:lnSpc>
                          <a:spcPct val="142857"/>
                        </a:lnSpc>
                        <a:spcBef>
                          <a:spcPts val="0"/>
                        </a:spcBef>
                        <a:spcAft>
                          <a:spcPts val="0"/>
                        </a:spcAft>
                        <a:buNone/>
                      </a:pPr>
                      <a:r>
                        <a:rPr b="1" lang="el" sz="900">
                          <a:solidFill>
                            <a:srgbClr val="111111"/>
                          </a:solidFill>
                          <a:latin typeface="Calibri"/>
                          <a:ea typeface="Calibri"/>
                          <a:cs typeface="Calibri"/>
                          <a:sym typeface="Calibri"/>
                        </a:rPr>
                        <a:t>DATE</a:t>
                      </a:r>
                      <a:r>
                        <a:rPr lang="el" sz="950">
                          <a:latin typeface="Calibri"/>
                          <a:ea typeface="Calibri"/>
                          <a:cs typeface="Calibri"/>
                          <a:sym typeface="Calibri"/>
                        </a:rPr>
                        <a:t>, </a:t>
                      </a:r>
                      <a:r>
                        <a:rPr b="1" lang="el" sz="900">
                          <a:solidFill>
                            <a:srgbClr val="111111"/>
                          </a:solidFill>
                          <a:latin typeface="Calibri"/>
                          <a:ea typeface="Calibri"/>
                          <a:cs typeface="Calibri"/>
                          <a:sym typeface="Calibri"/>
                        </a:rPr>
                        <a:t>DATETIME</a:t>
                      </a:r>
                      <a:endParaRPr b="1" sz="900">
                        <a:solidFill>
                          <a:srgbClr val="111111"/>
                        </a:solidFill>
                        <a:latin typeface="Calibri"/>
                        <a:ea typeface="Calibri"/>
                        <a:cs typeface="Calibri"/>
                        <a:sym typeface="Calibri"/>
                      </a:endParaRPr>
                    </a:p>
                  </a:txBody>
                  <a:tcPr marT="47625" marB="47625" marR="47625" marL="47625">
                    <a:lnT cap="flat" cmpd="sng" w="9525">
                      <a:solidFill>
                        <a:srgbClr val="DDDDDD"/>
                      </a:solidFill>
                      <a:prstDash val="solid"/>
                      <a:round/>
                      <a:headEnd len="sm" w="sm" type="none"/>
                      <a:tailEnd len="sm" w="sm" type="none"/>
                    </a:lnT>
                  </a:tcPr>
                </a:tc>
              </a:tr>
            </a:tbl>
          </a:graphicData>
        </a:graphic>
      </p:graphicFrame>
      <p:sp>
        <p:nvSpPr>
          <p:cNvPr id="355" name="Google Shape;355;p52"/>
          <p:cNvSpPr txBox="1"/>
          <p:nvPr/>
        </p:nvSpPr>
        <p:spPr>
          <a:xfrm>
            <a:off x="5240075" y="1995700"/>
            <a:ext cx="3296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l" sz="1000"/>
              <a:t>EXAMPLE:</a:t>
            </a:r>
            <a:endParaRPr b="1" sz="1000"/>
          </a:p>
          <a:p>
            <a:pPr indent="0" lvl="0" marL="0" rtl="0" algn="l">
              <a:spcBef>
                <a:spcPts val="0"/>
              </a:spcBef>
              <a:spcAft>
                <a:spcPts val="0"/>
              </a:spcAft>
              <a:buNone/>
            </a:pPr>
            <a:r>
              <a:t/>
            </a:r>
            <a:endParaRPr b="1" sz="1000"/>
          </a:p>
          <a:p>
            <a:pPr indent="0" lvl="0" marL="0" rtl="0" algn="l">
              <a:spcBef>
                <a:spcPts val="0"/>
              </a:spcBef>
              <a:spcAft>
                <a:spcPts val="0"/>
              </a:spcAft>
              <a:buNone/>
            </a:pPr>
            <a:r>
              <a:rPr lang="el" sz="1000"/>
              <a:t>CREATE TABLE `actors` (</a:t>
            </a:r>
            <a:endParaRPr sz="1000"/>
          </a:p>
          <a:p>
            <a:pPr indent="0" lvl="0" marL="0" rtl="0" algn="l">
              <a:spcBef>
                <a:spcPts val="0"/>
              </a:spcBef>
              <a:spcAft>
                <a:spcPts val="0"/>
              </a:spcAft>
              <a:buNone/>
            </a:pPr>
            <a:r>
              <a:rPr lang="el" sz="1000"/>
              <a:t>  `aid` int(11) NOT NULL AUTO_INCREMENT,</a:t>
            </a:r>
            <a:endParaRPr sz="1000"/>
          </a:p>
          <a:p>
            <a:pPr indent="0" lvl="0" marL="0" rtl="0" algn="l">
              <a:spcBef>
                <a:spcPts val="0"/>
              </a:spcBef>
              <a:spcAft>
                <a:spcPts val="0"/>
              </a:spcAft>
              <a:buNone/>
            </a:pPr>
            <a:r>
              <a:rPr lang="el" sz="1000"/>
              <a:t>  `fname` varchar(50) DEFAULT NULL,</a:t>
            </a:r>
            <a:endParaRPr sz="1000"/>
          </a:p>
          <a:p>
            <a:pPr indent="0" lvl="0" marL="0" rtl="0" algn="l">
              <a:spcBef>
                <a:spcPts val="0"/>
              </a:spcBef>
              <a:spcAft>
                <a:spcPts val="0"/>
              </a:spcAft>
              <a:buNone/>
            </a:pPr>
            <a:r>
              <a:rPr lang="el" sz="1000"/>
              <a:t>  `lname` varchar(50) DEFAULT NULL,</a:t>
            </a:r>
            <a:endParaRPr sz="1000"/>
          </a:p>
          <a:p>
            <a:pPr indent="0" lvl="0" marL="0" rtl="0" algn="l">
              <a:spcBef>
                <a:spcPts val="0"/>
              </a:spcBef>
              <a:spcAft>
                <a:spcPts val="0"/>
              </a:spcAft>
              <a:buNone/>
            </a:pPr>
            <a:r>
              <a:rPr lang="el" sz="1000"/>
              <a:t>  `biography` text,</a:t>
            </a:r>
            <a:endParaRPr sz="1000"/>
          </a:p>
          <a:p>
            <a:pPr indent="0" lvl="0" marL="0" rtl="0" algn="l">
              <a:spcBef>
                <a:spcPts val="0"/>
              </a:spcBef>
              <a:spcAft>
                <a:spcPts val="0"/>
              </a:spcAft>
              <a:buNone/>
            </a:pPr>
            <a:r>
              <a:rPr lang="el" sz="1000"/>
              <a:t>  `age` int(2) DEFAULT NULL,</a:t>
            </a:r>
            <a:endParaRPr sz="1000"/>
          </a:p>
          <a:p>
            <a:pPr indent="0" lvl="0" marL="0" rtl="0" algn="l">
              <a:spcBef>
                <a:spcPts val="0"/>
              </a:spcBef>
              <a:spcAft>
                <a:spcPts val="0"/>
              </a:spcAft>
              <a:buNone/>
            </a:pPr>
            <a:r>
              <a:rPr lang="el" sz="1000"/>
              <a:t>  `sex`  varchar(1) DEFAULT NULL,</a:t>
            </a:r>
            <a:endParaRPr sz="1000"/>
          </a:p>
          <a:p>
            <a:pPr indent="0" lvl="0" marL="0" rtl="0" algn="l">
              <a:spcBef>
                <a:spcPts val="0"/>
              </a:spcBef>
              <a:spcAft>
                <a:spcPts val="0"/>
              </a:spcAft>
              <a:buNone/>
            </a:pPr>
            <a:r>
              <a:rPr lang="el" sz="1000"/>
              <a:t>  PRIMARY KEY (`aid`)) ;</a:t>
            </a:r>
            <a:endParaRPr sz="1000"/>
          </a:p>
        </p:txBody>
      </p:sp>
      <p:sp>
        <p:nvSpPr>
          <p:cNvPr id="356" name="Google Shape;356;p52"/>
          <p:cNvSpPr txBox="1"/>
          <p:nvPr/>
        </p:nvSpPr>
        <p:spPr>
          <a:xfrm>
            <a:off x="519975" y="1010450"/>
            <a:ext cx="57231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Each column has a name and a data type. For some data types you can also specify a maximum length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3"/>
          <p:cNvSpPr txBox="1"/>
          <p:nvPr>
            <p:ph idx="1" type="body"/>
          </p:nvPr>
        </p:nvSpPr>
        <p:spPr>
          <a:xfrm>
            <a:off x="311700" y="172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Create a database named “class4”.</a:t>
            </a:r>
            <a:endParaRPr/>
          </a:p>
          <a:p>
            <a:pPr indent="0" lvl="0" marL="0" rtl="0" algn="l">
              <a:spcBef>
                <a:spcPts val="1600"/>
              </a:spcBef>
              <a:spcAft>
                <a:spcPts val="0"/>
              </a:spcAft>
              <a:buNone/>
            </a:pPr>
            <a:r>
              <a:rPr lang="el"/>
              <a:t>Create a table “students”. We would like to store first and last name, email, </a:t>
            </a:r>
            <a:r>
              <a:rPr lang="el"/>
              <a:t>country</a:t>
            </a:r>
            <a:r>
              <a:rPr lang="el"/>
              <a:t>, age and height. Each student should also have an unique identifier. First and last name should always be inserted.</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l"/>
              <a:t>  </a:t>
            </a:r>
            <a:endParaRPr/>
          </a:p>
        </p:txBody>
      </p:sp>
      <p:sp>
        <p:nvSpPr>
          <p:cNvPr id="362" name="Google Shape;36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CREATE (Exercise time!)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6" name="Shape 366"/>
        <p:cNvGrpSpPr/>
        <p:nvPr/>
      </p:nvGrpSpPr>
      <p:grpSpPr>
        <a:xfrm>
          <a:off x="0" y="0"/>
          <a:ext cx="0" cy="0"/>
          <a:chOff x="0" y="0"/>
          <a:chExt cx="0" cy="0"/>
        </a:xfrm>
      </p:grpSpPr>
      <p:sp>
        <p:nvSpPr>
          <p:cNvPr id="367" name="Google Shape;367;p54"/>
          <p:cNvSpPr txBox="1"/>
          <p:nvPr>
            <p:ph idx="1" type="body"/>
          </p:nvPr>
        </p:nvSpPr>
        <p:spPr>
          <a:xfrm>
            <a:off x="311700" y="1727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highlight>
                  <a:srgbClr val="D9EAD3"/>
                </a:highlight>
              </a:rPr>
              <a:t>create database class4;</a:t>
            </a:r>
            <a:endParaRPr>
              <a:highlight>
                <a:srgbClr val="D9EAD3"/>
              </a:highlight>
            </a:endParaRPr>
          </a:p>
          <a:p>
            <a:pPr indent="0" lvl="0" marL="0" rtl="0" algn="l">
              <a:spcBef>
                <a:spcPts val="1600"/>
              </a:spcBef>
              <a:spcAft>
                <a:spcPts val="0"/>
              </a:spcAft>
              <a:buClr>
                <a:schemeClr val="dk1"/>
              </a:buClr>
              <a:buSzPts val="1100"/>
              <a:buFont typeface="Arial"/>
              <a:buNone/>
            </a:pPr>
            <a:r>
              <a:rPr lang="el">
                <a:highlight>
                  <a:srgbClr val="D9EAD3"/>
                </a:highlight>
              </a:rPr>
              <a:t>create table students(fname varchar(50) not null, lname varchar(50) not null, email text, country varchar(50), height float, age integer default 0, id int, primary key(id));</a:t>
            </a:r>
            <a:endParaRPr>
              <a:highlight>
                <a:srgbClr val="D9EAD3"/>
              </a:highlight>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l"/>
              <a:t>  </a:t>
            </a:r>
            <a:endParaRPr/>
          </a:p>
        </p:txBody>
      </p:sp>
      <p:sp>
        <p:nvSpPr>
          <p:cNvPr id="368" name="Google Shape;368;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CREATE (Solution)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CREATE SYNTAX</a:t>
            </a:r>
            <a:endParaRPr/>
          </a:p>
        </p:txBody>
      </p:sp>
      <p:sp>
        <p:nvSpPr>
          <p:cNvPr id="374" name="Google Shape;374;p55"/>
          <p:cNvSpPr txBox="1"/>
          <p:nvPr>
            <p:ph idx="1" type="body"/>
          </p:nvPr>
        </p:nvSpPr>
        <p:spPr>
          <a:xfrm>
            <a:off x="311700" y="1152475"/>
            <a:ext cx="4002600" cy="380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l" sz="1100">
                <a:solidFill>
                  <a:srgbClr val="0077AA"/>
                </a:solidFill>
                <a:highlight>
                  <a:srgbClr val="F8F8F8"/>
                </a:highlight>
                <a:latin typeface="Courier New"/>
                <a:ea typeface="Courier New"/>
                <a:cs typeface="Courier New"/>
                <a:sym typeface="Courier New"/>
              </a:rPr>
              <a:t>CREATE</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lang="el" sz="1100">
                <a:solidFill>
                  <a:srgbClr val="0077AA"/>
                </a:solidFill>
                <a:highlight>
                  <a:srgbClr val="F8F8F8"/>
                </a:highlight>
                <a:latin typeface="Courier New"/>
                <a:ea typeface="Courier New"/>
                <a:cs typeface="Courier New"/>
                <a:sym typeface="Courier New"/>
              </a:rPr>
              <a:t>TEMPORARY</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0077AA"/>
                </a:solidFill>
                <a:highlight>
                  <a:srgbClr val="F8F8F8"/>
                </a:highlight>
                <a:latin typeface="Courier New"/>
                <a:ea typeface="Courier New"/>
                <a:cs typeface="Courier New"/>
                <a:sym typeface="Courier New"/>
              </a:rPr>
              <a:t>TABLE</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lang="el" sz="1100">
                <a:solidFill>
                  <a:srgbClr val="0077AA"/>
                </a:solidFill>
                <a:highlight>
                  <a:srgbClr val="F8F8F8"/>
                </a:highlight>
                <a:latin typeface="Courier New"/>
                <a:ea typeface="Courier New"/>
                <a:cs typeface="Courier New"/>
                <a:sym typeface="Courier New"/>
              </a:rPr>
              <a:t>IF</a:t>
            </a:r>
            <a:r>
              <a:rPr lang="el" sz="1100">
                <a:solidFill>
                  <a:schemeClr val="dk1"/>
                </a:solidFill>
                <a:highlight>
                  <a:srgbClr val="F8F8F8"/>
                </a:highlight>
                <a:latin typeface="Courier New"/>
                <a:ea typeface="Courier New"/>
                <a:cs typeface="Courier New"/>
                <a:sym typeface="Courier New"/>
              </a:rPr>
              <a:t> </a:t>
            </a:r>
            <a:r>
              <a:rPr lang="el" sz="1100">
                <a:solidFill>
                  <a:srgbClr val="A67F59"/>
                </a:solidFill>
                <a:highlight>
                  <a:srgbClr val="F8F8F8"/>
                </a:highlight>
                <a:latin typeface="Courier New"/>
                <a:ea typeface="Courier New"/>
                <a:cs typeface="Courier New"/>
                <a:sym typeface="Courier New"/>
              </a:rPr>
              <a:t>NOT</a:t>
            </a:r>
            <a:r>
              <a:rPr lang="el" sz="1100">
                <a:solidFill>
                  <a:schemeClr val="dk1"/>
                </a:solidFill>
                <a:highlight>
                  <a:srgbClr val="F8F8F8"/>
                </a:highlight>
                <a:latin typeface="Courier New"/>
                <a:ea typeface="Courier New"/>
                <a:cs typeface="Courier New"/>
                <a:sym typeface="Courier New"/>
              </a:rPr>
              <a:t> </a:t>
            </a:r>
            <a:r>
              <a:rPr lang="el" sz="1100">
                <a:solidFill>
                  <a:srgbClr val="0077AA"/>
                </a:solidFill>
                <a:highlight>
                  <a:srgbClr val="F8F8F8"/>
                </a:highlight>
                <a:latin typeface="Courier New"/>
                <a:ea typeface="Courier New"/>
                <a:cs typeface="Courier New"/>
                <a:sym typeface="Courier New"/>
              </a:rPr>
              <a:t>EXISTS</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i="1" lang="el" sz="1100">
                <a:solidFill>
                  <a:schemeClr val="dk1"/>
                </a:solidFill>
                <a:highlight>
                  <a:srgbClr val="F8F8F8"/>
                </a:highlight>
                <a:latin typeface="Courier New"/>
                <a:ea typeface="Courier New"/>
                <a:cs typeface="Courier New"/>
                <a:sym typeface="Courier New"/>
              </a:rPr>
              <a:t>tbl_name</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create_definition</a:t>
            </a:r>
            <a:r>
              <a:rPr lang="el" sz="1100">
                <a:solidFill>
                  <a:srgbClr val="999999"/>
                </a:solidFill>
                <a:highlight>
                  <a:srgbClr val="F8F8F8"/>
                </a:highlight>
                <a:latin typeface="Courier New"/>
                <a:ea typeface="Courier New"/>
                <a:cs typeface="Courier New"/>
                <a:sym typeface="Courier New"/>
              </a:rPr>
              <a:t>,...)</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table_options</a:t>
            </a:r>
            <a:r>
              <a:rPr lang="el" sz="1100">
                <a:solidFill>
                  <a:srgbClr val="999999"/>
                </a:solidFill>
                <a:highlight>
                  <a:srgbClr val="F8F8F8"/>
                </a:highlight>
                <a:latin typeface="Courier New"/>
                <a:ea typeface="Courier New"/>
                <a:cs typeface="Courier New"/>
                <a:sym typeface="Courier New"/>
              </a:rPr>
              <a:t>]</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partition_options</a:t>
            </a:r>
            <a:r>
              <a:rPr lang="el" sz="1100">
                <a:solidFill>
                  <a:srgbClr val="999999"/>
                </a:solidFill>
                <a:highlight>
                  <a:srgbClr val="F8F8F8"/>
                </a:highlight>
                <a:latin typeface="Courier New"/>
                <a:ea typeface="Courier New"/>
                <a:cs typeface="Courier New"/>
                <a:sym typeface="Courier New"/>
              </a:rPr>
              <a:t>]</a:t>
            </a:r>
            <a:endParaRPr sz="1100">
              <a:solidFill>
                <a:srgbClr val="999999"/>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i="1" lang="el" sz="1100">
                <a:solidFill>
                  <a:schemeClr val="dk1"/>
                </a:solidFill>
                <a:highlight>
                  <a:srgbClr val="F8F8F8"/>
                </a:highlight>
                <a:latin typeface="Courier New"/>
                <a:ea typeface="Courier New"/>
                <a:cs typeface="Courier New"/>
                <a:sym typeface="Courier New"/>
              </a:rPr>
              <a:t>create_definition</a:t>
            </a:r>
            <a:r>
              <a:rPr lang="el" sz="1100">
                <a:solidFill>
                  <a:schemeClr val="dk1"/>
                </a:solidFill>
                <a:highlight>
                  <a:srgbClr val="F8F8F8"/>
                </a:highlight>
                <a:latin typeface="Courier New"/>
                <a:ea typeface="Courier New"/>
                <a:cs typeface="Courier New"/>
                <a:sym typeface="Courier New"/>
              </a:rPr>
              <a:t>:</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i="1" lang="el" sz="1100">
                <a:solidFill>
                  <a:schemeClr val="dk1"/>
                </a:solidFill>
                <a:highlight>
                  <a:srgbClr val="F8F8F8"/>
                </a:highlight>
                <a:latin typeface="Courier New"/>
                <a:ea typeface="Courier New"/>
                <a:cs typeface="Courier New"/>
                <a:sym typeface="Courier New"/>
              </a:rPr>
              <a:t>col_name</a:t>
            </a:r>
            <a:r>
              <a:rPr lang="el" sz="1100">
                <a:solidFill>
                  <a:schemeClr val="dk1"/>
                </a:solidFill>
                <a:highlight>
                  <a:srgbClr val="F8F8F8"/>
                </a:highlight>
                <a:latin typeface="Courier New"/>
                <a:ea typeface="Courier New"/>
                <a:cs typeface="Courier New"/>
                <a:sym typeface="Courier New"/>
              </a:rPr>
              <a:t> </a:t>
            </a:r>
            <a:r>
              <a:rPr i="1" lang="el" sz="1100">
                <a:solidFill>
                  <a:schemeClr val="dk1"/>
                </a:solidFill>
                <a:highlight>
                  <a:srgbClr val="F8F8F8"/>
                </a:highlight>
                <a:latin typeface="Courier New"/>
                <a:ea typeface="Courier New"/>
                <a:cs typeface="Courier New"/>
                <a:sym typeface="Courier New"/>
              </a:rPr>
              <a:t>column_definition</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A67F5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0077AA"/>
                </a:solidFill>
                <a:highlight>
                  <a:srgbClr val="F8F8F8"/>
                </a:highlight>
                <a:latin typeface="Courier New"/>
                <a:ea typeface="Courier New"/>
                <a:cs typeface="Courier New"/>
                <a:sym typeface="Courier New"/>
              </a:rPr>
              <a:t>INDEX</a:t>
            </a:r>
            <a:r>
              <a:rPr lang="el" sz="1100">
                <a:solidFill>
                  <a:srgbClr val="A67F59"/>
                </a:solidFill>
                <a:highlight>
                  <a:srgbClr val="F8F8F8"/>
                </a:highlight>
                <a:latin typeface="Courier New"/>
                <a:ea typeface="Courier New"/>
                <a:cs typeface="Courier New"/>
                <a:sym typeface="Courier New"/>
              </a:rPr>
              <a:t>|</a:t>
            </a:r>
            <a:r>
              <a:rPr lang="el" sz="1100">
                <a:solidFill>
                  <a:srgbClr val="0077AA"/>
                </a:solidFill>
                <a:highlight>
                  <a:srgbClr val="F8F8F8"/>
                </a:highlight>
                <a:latin typeface="Courier New"/>
                <a:ea typeface="Courier New"/>
                <a:cs typeface="Courier New"/>
                <a:sym typeface="Courier New"/>
              </a:rPr>
              <a:t>KEY</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index_name</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index_type</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key_part</a:t>
            </a:r>
            <a:r>
              <a:rPr lang="el" sz="1100">
                <a:solidFill>
                  <a:srgbClr val="999999"/>
                </a:solidFill>
                <a:highlight>
                  <a:srgbClr val="F8F8F8"/>
                </a:highlight>
                <a:latin typeface="Courier New"/>
                <a:ea typeface="Courier New"/>
                <a:cs typeface="Courier New"/>
                <a:sym typeface="Courier New"/>
              </a:rPr>
              <a:t>,...)</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index_option</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A67F5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lang="el" sz="1100">
                <a:solidFill>
                  <a:srgbClr val="0077AA"/>
                </a:solidFill>
                <a:highlight>
                  <a:srgbClr val="F8F8F8"/>
                </a:highlight>
                <a:latin typeface="Courier New"/>
                <a:ea typeface="Courier New"/>
                <a:cs typeface="Courier New"/>
                <a:sym typeface="Courier New"/>
              </a:rPr>
              <a:t>CONSTRAINT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symbol</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0077AA"/>
                </a:solidFill>
                <a:highlight>
                  <a:srgbClr val="F8F8F8"/>
                </a:highlight>
                <a:latin typeface="Courier New"/>
                <a:ea typeface="Courier New"/>
                <a:cs typeface="Courier New"/>
                <a:sym typeface="Courier New"/>
              </a:rPr>
              <a:t>PRIMARY</a:t>
            </a:r>
            <a:r>
              <a:rPr lang="el" sz="1100">
                <a:solidFill>
                  <a:schemeClr val="dk1"/>
                </a:solidFill>
                <a:highlight>
                  <a:srgbClr val="F8F8F8"/>
                </a:highlight>
                <a:latin typeface="Courier New"/>
                <a:ea typeface="Courier New"/>
                <a:cs typeface="Courier New"/>
                <a:sym typeface="Courier New"/>
              </a:rPr>
              <a:t> </a:t>
            </a:r>
            <a:r>
              <a:rPr lang="el" sz="1100">
                <a:solidFill>
                  <a:srgbClr val="0077AA"/>
                </a:solidFill>
                <a:highlight>
                  <a:srgbClr val="F8F8F8"/>
                </a:highlight>
                <a:latin typeface="Courier New"/>
                <a:ea typeface="Courier New"/>
                <a:cs typeface="Courier New"/>
                <a:sym typeface="Courier New"/>
              </a:rPr>
              <a:t>KEY</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index_type</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key_part</a:t>
            </a:r>
            <a:r>
              <a:rPr lang="el" sz="1100">
                <a:solidFill>
                  <a:srgbClr val="999999"/>
                </a:solidFill>
                <a:highlight>
                  <a:srgbClr val="F8F8F8"/>
                </a:highlight>
                <a:latin typeface="Courier New"/>
                <a:ea typeface="Courier New"/>
                <a:cs typeface="Courier New"/>
                <a:sym typeface="Courier New"/>
              </a:rPr>
              <a:t>,...)</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index_option</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A67F5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lang="el" sz="1100">
                <a:solidFill>
                  <a:srgbClr val="0077AA"/>
                </a:solidFill>
                <a:highlight>
                  <a:srgbClr val="F8F8F8"/>
                </a:highlight>
                <a:latin typeface="Courier New"/>
                <a:ea typeface="Courier New"/>
                <a:cs typeface="Courier New"/>
                <a:sym typeface="Courier New"/>
              </a:rPr>
              <a:t>CONSTRAINT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symbol</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0077AA"/>
                </a:solidFill>
                <a:highlight>
                  <a:srgbClr val="F8F8F8"/>
                </a:highlight>
                <a:latin typeface="Courier New"/>
                <a:ea typeface="Courier New"/>
                <a:cs typeface="Courier New"/>
                <a:sym typeface="Courier New"/>
              </a:rPr>
              <a:t>UNIQUE</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lang="el" sz="1100">
                <a:solidFill>
                  <a:srgbClr val="0077AA"/>
                </a:solidFill>
                <a:highlight>
                  <a:srgbClr val="F8F8F8"/>
                </a:highlight>
                <a:latin typeface="Courier New"/>
                <a:ea typeface="Courier New"/>
                <a:cs typeface="Courier New"/>
                <a:sym typeface="Courier New"/>
              </a:rPr>
              <a:t>INDEX</a:t>
            </a:r>
            <a:r>
              <a:rPr lang="el" sz="1100">
                <a:solidFill>
                  <a:srgbClr val="A67F59"/>
                </a:solidFill>
                <a:highlight>
                  <a:srgbClr val="F8F8F8"/>
                </a:highlight>
                <a:latin typeface="Courier New"/>
                <a:ea typeface="Courier New"/>
                <a:cs typeface="Courier New"/>
                <a:sym typeface="Courier New"/>
              </a:rPr>
              <a:t>|</a:t>
            </a:r>
            <a:r>
              <a:rPr lang="el" sz="1100">
                <a:solidFill>
                  <a:srgbClr val="0077AA"/>
                </a:solidFill>
                <a:highlight>
                  <a:srgbClr val="F8F8F8"/>
                </a:highlight>
                <a:latin typeface="Courier New"/>
                <a:ea typeface="Courier New"/>
                <a:cs typeface="Courier New"/>
                <a:sym typeface="Courier New"/>
              </a:rPr>
              <a:t>KEY</a:t>
            </a:r>
            <a:r>
              <a:rPr lang="el" sz="1100">
                <a:solidFill>
                  <a:srgbClr val="999999"/>
                </a:solidFill>
                <a:highlight>
                  <a:srgbClr val="F8F8F8"/>
                </a:highlight>
                <a:latin typeface="Courier New"/>
                <a:ea typeface="Courier New"/>
                <a:cs typeface="Courier New"/>
                <a:sym typeface="Courier New"/>
              </a:rPr>
              <a:t>]</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index_name</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index_type</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key_part</a:t>
            </a:r>
            <a:r>
              <a:rPr lang="el" sz="1100">
                <a:solidFill>
                  <a:srgbClr val="999999"/>
                </a:solidFill>
                <a:highlight>
                  <a:srgbClr val="F8F8F8"/>
                </a:highlight>
                <a:latin typeface="Courier New"/>
                <a:ea typeface="Courier New"/>
                <a:cs typeface="Courier New"/>
                <a:sym typeface="Courier New"/>
              </a:rPr>
              <a:t>,...)</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index_option</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A67F5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lang="el" sz="1100">
                <a:solidFill>
                  <a:srgbClr val="0077AA"/>
                </a:solidFill>
                <a:highlight>
                  <a:srgbClr val="F8F8F8"/>
                </a:highlight>
                <a:latin typeface="Courier New"/>
                <a:ea typeface="Courier New"/>
                <a:cs typeface="Courier New"/>
                <a:sym typeface="Courier New"/>
              </a:rPr>
              <a:t>CONSTRAINT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symbol</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0077AA"/>
                </a:solidFill>
                <a:highlight>
                  <a:srgbClr val="F8F8F8"/>
                </a:highlight>
                <a:latin typeface="Courier New"/>
                <a:ea typeface="Courier New"/>
                <a:cs typeface="Courier New"/>
                <a:sym typeface="Courier New"/>
              </a:rPr>
              <a:t>FOREIGN</a:t>
            </a:r>
            <a:r>
              <a:rPr lang="el" sz="1100">
                <a:solidFill>
                  <a:schemeClr val="dk1"/>
                </a:solidFill>
                <a:highlight>
                  <a:srgbClr val="F8F8F8"/>
                </a:highlight>
                <a:latin typeface="Courier New"/>
                <a:ea typeface="Courier New"/>
                <a:cs typeface="Courier New"/>
                <a:sym typeface="Courier New"/>
              </a:rPr>
              <a:t> </a:t>
            </a:r>
            <a:r>
              <a:rPr lang="el" sz="1100">
                <a:solidFill>
                  <a:srgbClr val="0077AA"/>
                </a:solidFill>
                <a:highlight>
                  <a:srgbClr val="F8F8F8"/>
                </a:highlight>
                <a:latin typeface="Courier New"/>
                <a:ea typeface="Courier New"/>
                <a:cs typeface="Courier New"/>
                <a:sym typeface="Courier New"/>
              </a:rPr>
              <a:t>KEY</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index_name</a:t>
            </a:r>
            <a:r>
              <a:rPr lang="el" sz="1100">
                <a:solidFill>
                  <a:srgbClr val="99999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lang="el" sz="1100">
                <a:solidFill>
                  <a:srgbClr val="999999"/>
                </a:solidFill>
                <a:highlight>
                  <a:srgbClr val="F8F8F8"/>
                </a:highlight>
                <a:latin typeface="Courier New"/>
                <a:ea typeface="Courier New"/>
                <a:cs typeface="Courier New"/>
                <a:sym typeface="Courier New"/>
              </a:rPr>
              <a:t>(</a:t>
            </a:r>
            <a:r>
              <a:rPr i="1" lang="el" sz="1100">
                <a:solidFill>
                  <a:schemeClr val="dk1"/>
                </a:solidFill>
                <a:highlight>
                  <a:srgbClr val="F8F8F8"/>
                </a:highlight>
                <a:latin typeface="Courier New"/>
                <a:ea typeface="Courier New"/>
                <a:cs typeface="Courier New"/>
                <a:sym typeface="Courier New"/>
              </a:rPr>
              <a:t>col_name</a:t>
            </a:r>
            <a:r>
              <a:rPr lang="el" sz="1100">
                <a:solidFill>
                  <a:srgbClr val="999999"/>
                </a:solidFill>
                <a:highlight>
                  <a:srgbClr val="F8F8F8"/>
                </a:highlight>
                <a:latin typeface="Courier New"/>
                <a:ea typeface="Courier New"/>
                <a:cs typeface="Courier New"/>
                <a:sym typeface="Courier New"/>
              </a:rPr>
              <a:t>,...)</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i="1" lang="el" sz="1100">
                <a:solidFill>
                  <a:schemeClr val="dk1"/>
                </a:solidFill>
                <a:highlight>
                  <a:srgbClr val="F8F8F8"/>
                </a:highlight>
                <a:latin typeface="Courier New"/>
                <a:ea typeface="Courier New"/>
                <a:cs typeface="Courier New"/>
                <a:sym typeface="Courier New"/>
              </a:rPr>
              <a:t>reference_definition</a:t>
            </a:r>
            <a:endParaRPr sz="110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1100">
                <a:solidFill>
                  <a:schemeClr val="dk1"/>
                </a:solidFill>
                <a:highlight>
                  <a:srgbClr val="F8F8F8"/>
                </a:highlight>
                <a:latin typeface="Courier New"/>
                <a:ea typeface="Courier New"/>
                <a:cs typeface="Courier New"/>
                <a:sym typeface="Courier New"/>
              </a:rPr>
              <a:t>  </a:t>
            </a:r>
            <a:r>
              <a:rPr lang="el" sz="1100">
                <a:solidFill>
                  <a:srgbClr val="A67F59"/>
                </a:solidFill>
                <a:highlight>
                  <a:srgbClr val="F8F8F8"/>
                </a:highlight>
                <a:latin typeface="Courier New"/>
                <a:ea typeface="Courier New"/>
                <a:cs typeface="Courier New"/>
                <a:sym typeface="Courier New"/>
              </a:rPr>
              <a:t>|</a:t>
            </a:r>
            <a:r>
              <a:rPr lang="el" sz="1100">
                <a:solidFill>
                  <a:schemeClr val="dk1"/>
                </a:solidFill>
                <a:highlight>
                  <a:srgbClr val="F8F8F8"/>
                </a:highlight>
                <a:latin typeface="Courier New"/>
                <a:ea typeface="Courier New"/>
                <a:cs typeface="Courier New"/>
                <a:sym typeface="Courier New"/>
              </a:rPr>
              <a:t> </a:t>
            </a:r>
            <a:r>
              <a:rPr i="1" lang="el" sz="1100">
                <a:solidFill>
                  <a:schemeClr val="dk1"/>
                </a:solidFill>
                <a:highlight>
                  <a:srgbClr val="F8F8F8"/>
                </a:highlight>
                <a:latin typeface="Courier New"/>
                <a:ea typeface="Courier New"/>
                <a:cs typeface="Courier New"/>
                <a:sym typeface="Courier New"/>
              </a:rPr>
              <a:t>check_constraint_definition</a:t>
            </a:r>
            <a:endParaRPr sz="1100">
              <a:solidFill>
                <a:srgbClr val="999999"/>
              </a:solidFill>
              <a:highlight>
                <a:srgbClr val="F8F8F8"/>
              </a:highlight>
              <a:latin typeface="Courier New"/>
              <a:ea typeface="Courier New"/>
              <a:cs typeface="Courier New"/>
              <a:sym typeface="Courier New"/>
            </a:endParaRPr>
          </a:p>
        </p:txBody>
      </p:sp>
      <p:sp>
        <p:nvSpPr>
          <p:cNvPr id="375" name="Google Shape;375;p55"/>
          <p:cNvSpPr txBox="1"/>
          <p:nvPr/>
        </p:nvSpPr>
        <p:spPr>
          <a:xfrm>
            <a:off x="4712425" y="1192950"/>
            <a:ext cx="4271100" cy="3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5"/>
          <p:cNvSpPr txBox="1"/>
          <p:nvPr/>
        </p:nvSpPr>
        <p:spPr>
          <a:xfrm>
            <a:off x="4360350" y="1238875"/>
            <a:ext cx="4378200" cy="3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l" sz="950">
                <a:solidFill>
                  <a:schemeClr val="dk1"/>
                </a:solidFill>
                <a:highlight>
                  <a:srgbClr val="F8F8F8"/>
                </a:highlight>
                <a:latin typeface="Courier New"/>
                <a:ea typeface="Courier New"/>
                <a:cs typeface="Courier New"/>
                <a:sym typeface="Courier New"/>
              </a:rPr>
              <a:t>column_definition</a:t>
            </a:r>
            <a:r>
              <a:rPr lang="el" sz="950">
                <a:solidFill>
                  <a:schemeClr val="dk1"/>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data_type</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A67F59"/>
                </a:solidFill>
                <a:highlight>
                  <a:srgbClr val="F8F8F8"/>
                </a:highlight>
                <a:latin typeface="Courier New"/>
                <a:ea typeface="Courier New"/>
                <a:cs typeface="Courier New"/>
                <a:sym typeface="Courier New"/>
              </a:rPr>
              <a:t>NOT</a:t>
            </a:r>
            <a:r>
              <a:rPr lang="el" sz="950">
                <a:solidFill>
                  <a:schemeClr val="dk1"/>
                </a:solidFill>
                <a:highlight>
                  <a:srgbClr val="F8F8F8"/>
                </a:highlight>
                <a:latin typeface="Courier New"/>
                <a:ea typeface="Courier New"/>
                <a:cs typeface="Courier New"/>
                <a:sym typeface="Courier New"/>
              </a:rPr>
              <a:t> </a:t>
            </a:r>
            <a:r>
              <a:rPr lang="el" sz="950">
                <a:solidFill>
                  <a:srgbClr val="990055"/>
                </a:solidFill>
                <a:highlight>
                  <a:srgbClr val="F8F8F8"/>
                </a:highlight>
                <a:latin typeface="Courier New"/>
                <a:ea typeface="Courier New"/>
                <a:cs typeface="Courier New"/>
                <a:sym typeface="Courier New"/>
              </a:rPr>
              <a:t>NULL</a:t>
            </a:r>
            <a:r>
              <a:rPr lang="el" sz="950">
                <a:solidFill>
                  <a:schemeClr val="dk1"/>
                </a:solidFill>
                <a:highlight>
                  <a:srgbClr val="F8F8F8"/>
                </a:highlight>
                <a:latin typeface="Courier New"/>
                <a:ea typeface="Courier New"/>
                <a:cs typeface="Courier New"/>
                <a:sym typeface="Courier New"/>
              </a:rPr>
              <a:t> </a:t>
            </a:r>
            <a:r>
              <a:rPr lang="el" sz="950">
                <a:solidFill>
                  <a:srgbClr val="A67F5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0055"/>
                </a:solidFill>
                <a:highlight>
                  <a:srgbClr val="F8F8F8"/>
                </a:highlight>
                <a:latin typeface="Courier New"/>
                <a:ea typeface="Courier New"/>
                <a:cs typeface="Courier New"/>
                <a:sym typeface="Courier New"/>
              </a:rPr>
              <a:t>NULL</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DEFAULT</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literal</a:t>
            </a:r>
            <a:r>
              <a:rPr lang="el" sz="950">
                <a:solidFill>
                  <a:schemeClr val="dk1"/>
                </a:solidFill>
                <a:highlight>
                  <a:srgbClr val="F8F8F8"/>
                </a:highlight>
                <a:latin typeface="Courier New"/>
                <a:ea typeface="Courier New"/>
                <a:cs typeface="Courier New"/>
                <a:sym typeface="Courier New"/>
              </a:rPr>
              <a:t> </a:t>
            </a:r>
            <a:r>
              <a:rPr lang="el" sz="950">
                <a:solidFill>
                  <a:srgbClr val="A67F5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expr</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AUTO_INCREMENT</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UNIQUE</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KEY</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PRIMARY</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KEY</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COMMENT</a:t>
            </a:r>
            <a:r>
              <a:rPr lang="el" sz="950">
                <a:solidFill>
                  <a:schemeClr val="dk1"/>
                </a:solidFill>
                <a:highlight>
                  <a:srgbClr val="F8F8F8"/>
                </a:highlight>
                <a:latin typeface="Courier New"/>
                <a:ea typeface="Courier New"/>
                <a:cs typeface="Courier New"/>
                <a:sym typeface="Courier New"/>
              </a:rPr>
              <a:t> </a:t>
            </a:r>
            <a:r>
              <a:rPr lang="el" sz="950">
                <a:solidFill>
                  <a:srgbClr val="669900"/>
                </a:solidFill>
                <a:highlight>
                  <a:srgbClr val="F8F8F8"/>
                </a:highlight>
                <a:latin typeface="Courier New"/>
                <a:ea typeface="Courier New"/>
                <a:cs typeface="Courier New"/>
                <a:sym typeface="Courier New"/>
              </a:rPr>
              <a:t>'</a:t>
            </a:r>
            <a:r>
              <a:rPr i="1" lang="el" sz="950">
                <a:solidFill>
                  <a:srgbClr val="669900"/>
                </a:solidFill>
                <a:highlight>
                  <a:srgbClr val="F8F8F8"/>
                </a:highlight>
                <a:latin typeface="Courier New"/>
                <a:ea typeface="Courier New"/>
                <a:cs typeface="Courier New"/>
                <a:sym typeface="Courier New"/>
              </a:rPr>
              <a:t>string</a:t>
            </a:r>
            <a:r>
              <a:rPr lang="el" sz="950">
                <a:solidFill>
                  <a:srgbClr val="669900"/>
                </a:solidFill>
                <a:highlight>
                  <a:srgbClr val="F8F8F8"/>
                </a:highlight>
                <a:latin typeface="Courier New"/>
                <a:ea typeface="Courier New"/>
                <a:cs typeface="Courier New"/>
                <a:sym typeface="Courier New"/>
              </a:rPr>
              <a:t>'</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COLLATE</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collation_name</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COLUMN_FORMAT</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FIXED</a:t>
            </a:r>
            <a:r>
              <a:rPr lang="el" sz="950">
                <a:solidFill>
                  <a:srgbClr val="A67F5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DYNAMIC</a:t>
            </a:r>
            <a:r>
              <a:rPr lang="el" sz="950">
                <a:solidFill>
                  <a:srgbClr val="A67F5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DEFAULT</a:t>
            </a:r>
            <a:r>
              <a:rPr lang="el" sz="950">
                <a:solidFill>
                  <a:schemeClr val="dk1"/>
                </a:solidFill>
                <a:highlight>
                  <a:srgbClr val="F8F8F8"/>
                </a:highlight>
                <a:latin typeface="Courier New"/>
                <a:ea typeface="Courier New"/>
                <a:cs typeface="Courier New"/>
                <a:sym typeface="Courier New"/>
              </a:rPr>
              <a:t>}</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STORAGE</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DISK</a:t>
            </a:r>
            <a:r>
              <a:rPr lang="el" sz="950">
                <a:solidFill>
                  <a:srgbClr val="A67F5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MEMORY</a:t>
            </a:r>
            <a:r>
              <a:rPr lang="el" sz="950">
                <a:solidFill>
                  <a:schemeClr val="dk1"/>
                </a:solidFill>
                <a:highlight>
                  <a:srgbClr val="F8F8F8"/>
                </a:highlight>
                <a:latin typeface="Courier New"/>
                <a:ea typeface="Courier New"/>
                <a:cs typeface="Courier New"/>
                <a:sym typeface="Courier New"/>
              </a:rPr>
              <a:t>}</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reference_definition</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check_constraint_definition</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A67F5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data_type</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COLLATE</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collation_name</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GENERATED</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ALWAYS</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AS</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expr</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VIRTUAL</a:t>
            </a:r>
            <a:r>
              <a:rPr lang="el" sz="950">
                <a:solidFill>
                  <a:schemeClr val="dk1"/>
                </a:solidFill>
                <a:highlight>
                  <a:srgbClr val="F8F8F8"/>
                </a:highlight>
                <a:latin typeface="Courier New"/>
                <a:ea typeface="Courier New"/>
                <a:cs typeface="Courier New"/>
                <a:sym typeface="Courier New"/>
              </a:rPr>
              <a:t> </a:t>
            </a:r>
            <a:r>
              <a:rPr lang="el" sz="950">
                <a:solidFill>
                  <a:srgbClr val="A67F5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STORED</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A67F59"/>
                </a:solidFill>
                <a:highlight>
                  <a:srgbClr val="F8F8F8"/>
                </a:highlight>
                <a:latin typeface="Courier New"/>
                <a:ea typeface="Courier New"/>
                <a:cs typeface="Courier New"/>
                <a:sym typeface="Courier New"/>
              </a:rPr>
              <a:t>NOT</a:t>
            </a:r>
            <a:r>
              <a:rPr lang="el" sz="950">
                <a:solidFill>
                  <a:schemeClr val="dk1"/>
                </a:solidFill>
                <a:highlight>
                  <a:srgbClr val="F8F8F8"/>
                </a:highlight>
                <a:latin typeface="Courier New"/>
                <a:ea typeface="Courier New"/>
                <a:cs typeface="Courier New"/>
                <a:sym typeface="Courier New"/>
              </a:rPr>
              <a:t> </a:t>
            </a:r>
            <a:r>
              <a:rPr lang="el" sz="950">
                <a:solidFill>
                  <a:srgbClr val="990055"/>
                </a:solidFill>
                <a:highlight>
                  <a:srgbClr val="F8F8F8"/>
                </a:highlight>
                <a:latin typeface="Courier New"/>
                <a:ea typeface="Courier New"/>
                <a:cs typeface="Courier New"/>
                <a:sym typeface="Courier New"/>
              </a:rPr>
              <a:t>NULL</a:t>
            </a:r>
            <a:r>
              <a:rPr lang="el" sz="950">
                <a:solidFill>
                  <a:schemeClr val="dk1"/>
                </a:solidFill>
                <a:highlight>
                  <a:srgbClr val="F8F8F8"/>
                </a:highlight>
                <a:latin typeface="Courier New"/>
                <a:ea typeface="Courier New"/>
                <a:cs typeface="Courier New"/>
                <a:sym typeface="Courier New"/>
              </a:rPr>
              <a:t> </a:t>
            </a:r>
            <a:r>
              <a:rPr lang="el" sz="950">
                <a:solidFill>
                  <a:srgbClr val="A67F5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0055"/>
                </a:solidFill>
                <a:highlight>
                  <a:srgbClr val="F8F8F8"/>
                </a:highlight>
                <a:latin typeface="Courier New"/>
                <a:ea typeface="Courier New"/>
                <a:cs typeface="Courier New"/>
                <a:sym typeface="Courier New"/>
              </a:rPr>
              <a:t>NULL</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UNIQUE</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KEY</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PRIMARY</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KEY</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COMMENT</a:t>
            </a:r>
            <a:r>
              <a:rPr lang="el" sz="950">
                <a:solidFill>
                  <a:schemeClr val="dk1"/>
                </a:solidFill>
                <a:highlight>
                  <a:srgbClr val="F8F8F8"/>
                </a:highlight>
                <a:latin typeface="Courier New"/>
                <a:ea typeface="Courier New"/>
                <a:cs typeface="Courier New"/>
                <a:sym typeface="Courier New"/>
              </a:rPr>
              <a:t> </a:t>
            </a:r>
            <a:r>
              <a:rPr lang="el" sz="950">
                <a:solidFill>
                  <a:srgbClr val="669900"/>
                </a:solidFill>
                <a:highlight>
                  <a:srgbClr val="F8F8F8"/>
                </a:highlight>
                <a:latin typeface="Courier New"/>
                <a:ea typeface="Courier New"/>
                <a:cs typeface="Courier New"/>
                <a:sym typeface="Courier New"/>
              </a:rPr>
              <a:t>'</a:t>
            </a:r>
            <a:r>
              <a:rPr i="1" lang="el" sz="950">
                <a:solidFill>
                  <a:srgbClr val="669900"/>
                </a:solidFill>
                <a:highlight>
                  <a:srgbClr val="F8F8F8"/>
                </a:highlight>
                <a:latin typeface="Courier New"/>
                <a:ea typeface="Courier New"/>
                <a:cs typeface="Courier New"/>
                <a:sym typeface="Courier New"/>
              </a:rPr>
              <a:t>string</a:t>
            </a:r>
            <a:r>
              <a:rPr lang="el" sz="950">
                <a:solidFill>
                  <a:srgbClr val="669900"/>
                </a:solidFill>
                <a:highlight>
                  <a:srgbClr val="F8F8F8"/>
                </a:highlight>
                <a:latin typeface="Courier New"/>
                <a:ea typeface="Courier New"/>
                <a:cs typeface="Courier New"/>
                <a:sym typeface="Courier New"/>
              </a:rPr>
              <a:t>'</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reference_definition</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check_constraint_definition</a:t>
            </a:r>
            <a:r>
              <a:rPr lang="el" sz="950">
                <a:solidFill>
                  <a:srgbClr val="999999"/>
                </a:solidFill>
                <a:highlight>
                  <a:srgbClr val="F8F8F8"/>
                </a:highlight>
                <a:latin typeface="Courier New"/>
                <a:ea typeface="Courier New"/>
                <a:cs typeface="Courier New"/>
                <a:sym typeface="Courier New"/>
              </a:rPr>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INSERT</a:t>
            </a:r>
            <a:endParaRPr/>
          </a:p>
        </p:txBody>
      </p:sp>
      <p:sp>
        <p:nvSpPr>
          <p:cNvPr id="382" name="Google Shape;382;p56"/>
          <p:cNvSpPr txBox="1"/>
          <p:nvPr/>
        </p:nvSpPr>
        <p:spPr>
          <a:xfrm>
            <a:off x="422575" y="1240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INSERT INTO table1</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VALUES (value_or_expr, another_value_or_expr, …),</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       (value_or_expr_2, another_value_or_expr_2, …),</a:t>
            </a:r>
            <a:endParaRPr sz="1300">
              <a:solidFill>
                <a:schemeClr val="dk1"/>
              </a:solidFill>
              <a:highlight>
                <a:srgbClr val="D9EAD3"/>
              </a:highlight>
              <a:latin typeface="Courier New"/>
              <a:ea typeface="Courier New"/>
              <a:cs typeface="Courier New"/>
              <a:sym typeface="Courier New"/>
            </a:endParaRPr>
          </a:p>
          <a:p>
            <a:pPr indent="0" lvl="0" marL="0" rtl="0" algn="l">
              <a:spcBef>
                <a:spcPts val="0"/>
              </a:spcBef>
              <a:spcAft>
                <a:spcPts val="0"/>
              </a:spcAft>
              <a:buNone/>
            </a:pPr>
            <a:r>
              <a:rPr lang="el" sz="1300">
                <a:solidFill>
                  <a:schemeClr val="dk1"/>
                </a:solidFill>
                <a:highlight>
                  <a:srgbClr val="D9EAD3"/>
                </a:highlight>
                <a:latin typeface="Courier New"/>
                <a:ea typeface="Courier New"/>
                <a:cs typeface="Courier New"/>
                <a:sym typeface="Courier New"/>
              </a:rPr>
              <a:t>       …;</a:t>
            </a:r>
            <a:endParaRPr>
              <a:highlight>
                <a:srgbClr val="D9EAD3"/>
              </a:highlight>
            </a:endParaRPr>
          </a:p>
        </p:txBody>
      </p:sp>
      <p:sp>
        <p:nvSpPr>
          <p:cNvPr id="383" name="Google Shape;383;p56"/>
          <p:cNvSpPr txBox="1"/>
          <p:nvPr/>
        </p:nvSpPr>
        <p:spPr>
          <a:xfrm>
            <a:off x="422575" y="3018475"/>
            <a:ext cx="5723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l"/>
              <a:t>EXAMPLE: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l"/>
              <a:t>INSERT INTO `actors` VALUES (1,'Brad','Pitt','lot of adopted children',55, 'm'),(2,'Orlando','Bloom','Cool guy',42, 'm'));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INSERT (Exercise time!)</a:t>
            </a:r>
            <a:endParaRPr/>
          </a:p>
        </p:txBody>
      </p:sp>
      <p:sp>
        <p:nvSpPr>
          <p:cNvPr id="389" name="Google Shape;389;p57"/>
          <p:cNvSpPr txBox="1"/>
          <p:nvPr>
            <p:ph idx="1" type="body"/>
          </p:nvPr>
        </p:nvSpPr>
        <p:spPr>
          <a:xfrm>
            <a:off x="311700" y="2058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l"/>
              <a:t>Time to populate the table you just created. Fill in the data for yourself and for the person next to you.</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3" name="Shape 393"/>
        <p:cNvGrpSpPr/>
        <p:nvPr/>
      </p:nvGrpSpPr>
      <p:grpSpPr>
        <a:xfrm>
          <a:off x="0" y="0"/>
          <a:ext cx="0" cy="0"/>
          <a:chOff x="0" y="0"/>
          <a:chExt cx="0" cy="0"/>
        </a:xfrm>
      </p:grpSpPr>
      <p:sp>
        <p:nvSpPr>
          <p:cNvPr id="394" name="Google Shape;39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INSERT (Solution)</a:t>
            </a:r>
            <a:endParaRPr/>
          </a:p>
        </p:txBody>
      </p:sp>
      <p:sp>
        <p:nvSpPr>
          <p:cNvPr id="395" name="Google Shape;395;p58"/>
          <p:cNvSpPr txBox="1"/>
          <p:nvPr>
            <p:ph idx="1" type="body"/>
          </p:nvPr>
        </p:nvSpPr>
        <p:spPr>
          <a:xfrm>
            <a:off x="183000" y="1727100"/>
            <a:ext cx="8961000" cy="10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highlight>
                  <a:srgbClr val="D9EAD3"/>
                </a:highlight>
              </a:rPr>
              <a:t>insert into students value("harry","potter","harry@hogwarts.com", "Uk", 1.65, 14, 1);</a:t>
            </a:r>
            <a:endParaRPr>
              <a:highlight>
                <a:srgbClr val="D9EAD3"/>
              </a:highlight>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INSERT SYNTAX</a:t>
            </a:r>
            <a:endParaRPr/>
          </a:p>
        </p:txBody>
      </p:sp>
      <p:sp>
        <p:nvSpPr>
          <p:cNvPr id="401" name="Google Shape;401;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l" sz="950">
                <a:solidFill>
                  <a:srgbClr val="0077AA"/>
                </a:solidFill>
                <a:highlight>
                  <a:srgbClr val="F8F8F8"/>
                </a:highlight>
                <a:latin typeface="Courier New"/>
                <a:ea typeface="Courier New"/>
                <a:cs typeface="Courier New"/>
                <a:sym typeface="Courier New"/>
              </a:rPr>
              <a:t>INSERT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LOW_PRIORITY</a:t>
            </a:r>
            <a:r>
              <a:rPr lang="el" sz="950">
                <a:solidFill>
                  <a:schemeClr val="dk1"/>
                </a:solidFill>
                <a:highlight>
                  <a:srgbClr val="F8F8F8"/>
                </a:highlight>
                <a:latin typeface="Courier New"/>
                <a:ea typeface="Courier New"/>
                <a:cs typeface="Courier New"/>
                <a:sym typeface="Courier New"/>
              </a:rPr>
              <a:t> </a:t>
            </a:r>
            <a:r>
              <a:rPr lang="el" sz="950">
                <a:solidFill>
                  <a:srgbClr val="A67F5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DELAYED</a:t>
            </a:r>
            <a:r>
              <a:rPr lang="el" sz="950">
                <a:solidFill>
                  <a:schemeClr val="dk1"/>
                </a:solidFill>
                <a:highlight>
                  <a:srgbClr val="F8F8F8"/>
                </a:highlight>
                <a:latin typeface="Courier New"/>
                <a:ea typeface="Courier New"/>
                <a:cs typeface="Courier New"/>
                <a:sym typeface="Courier New"/>
              </a:rPr>
              <a:t> </a:t>
            </a:r>
            <a:r>
              <a:rPr lang="el" sz="950">
                <a:solidFill>
                  <a:srgbClr val="A67F5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HIGH_PRIORITY</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IGNORE</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INTO</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tbl_name</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PARTITION</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partition_name</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partition_name</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col_name</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col_name</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VALUES</a:t>
            </a:r>
            <a:r>
              <a:rPr lang="el" sz="950">
                <a:solidFill>
                  <a:schemeClr val="dk1"/>
                </a:solidFill>
                <a:highlight>
                  <a:srgbClr val="F8F8F8"/>
                </a:highlight>
                <a:latin typeface="Courier New"/>
                <a:ea typeface="Courier New"/>
                <a:cs typeface="Courier New"/>
                <a:sym typeface="Courier New"/>
              </a:rPr>
              <a:t> </a:t>
            </a:r>
            <a:r>
              <a:rPr lang="el" sz="950">
                <a:solidFill>
                  <a:srgbClr val="A67F5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VALUE</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value_list</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value_list</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ON</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DUPLICATE</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KEY</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UPDATE</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assignment_list</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l" sz="950">
                <a:solidFill>
                  <a:srgbClr val="0077AA"/>
                </a:solidFill>
                <a:highlight>
                  <a:srgbClr val="F8F8F8"/>
                </a:highlight>
                <a:latin typeface="Courier New"/>
                <a:ea typeface="Courier New"/>
                <a:cs typeface="Courier New"/>
                <a:sym typeface="Courier New"/>
              </a:rPr>
              <a:t>INSERT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LOW_PRIORITY</a:t>
            </a:r>
            <a:r>
              <a:rPr lang="el" sz="950">
                <a:solidFill>
                  <a:schemeClr val="dk1"/>
                </a:solidFill>
                <a:highlight>
                  <a:srgbClr val="F8F8F8"/>
                </a:highlight>
                <a:latin typeface="Courier New"/>
                <a:ea typeface="Courier New"/>
                <a:cs typeface="Courier New"/>
                <a:sym typeface="Courier New"/>
              </a:rPr>
              <a:t> </a:t>
            </a:r>
            <a:r>
              <a:rPr lang="el" sz="950">
                <a:solidFill>
                  <a:srgbClr val="A67F5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DELAYED</a:t>
            </a:r>
            <a:r>
              <a:rPr lang="el" sz="950">
                <a:solidFill>
                  <a:schemeClr val="dk1"/>
                </a:solidFill>
                <a:highlight>
                  <a:srgbClr val="F8F8F8"/>
                </a:highlight>
                <a:latin typeface="Courier New"/>
                <a:ea typeface="Courier New"/>
                <a:cs typeface="Courier New"/>
                <a:sym typeface="Courier New"/>
              </a:rPr>
              <a:t> </a:t>
            </a:r>
            <a:r>
              <a:rPr lang="el" sz="950">
                <a:solidFill>
                  <a:srgbClr val="A67F5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HIGH_PRIORITY</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IGNORE</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INTO</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tbl_name</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PARTITION</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partition_name</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partition_name</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SET</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assignment_list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ON</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DUPLICATE</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KEY</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UPDATE</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assignment_list</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None/>
            </a:pPr>
            <a:r>
              <a:rPr lang="el" sz="950">
                <a:solidFill>
                  <a:srgbClr val="0077AA"/>
                </a:solidFill>
                <a:highlight>
                  <a:srgbClr val="F8F8F8"/>
                </a:highlight>
                <a:latin typeface="Courier New"/>
                <a:ea typeface="Courier New"/>
                <a:cs typeface="Courier New"/>
                <a:sym typeface="Courier New"/>
              </a:rPr>
              <a:t>INSERT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LOW_PRIORITY</a:t>
            </a:r>
            <a:r>
              <a:rPr lang="el" sz="950">
                <a:solidFill>
                  <a:schemeClr val="dk1"/>
                </a:solidFill>
                <a:highlight>
                  <a:srgbClr val="F8F8F8"/>
                </a:highlight>
                <a:latin typeface="Courier New"/>
                <a:ea typeface="Courier New"/>
                <a:cs typeface="Courier New"/>
                <a:sym typeface="Courier New"/>
              </a:rPr>
              <a:t> </a:t>
            </a:r>
            <a:r>
              <a:rPr lang="el" sz="950">
                <a:solidFill>
                  <a:srgbClr val="A67F5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HIGH_PRIORITY</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IGNORE</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INTO</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tbl_name</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PARTITION</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partition_name</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partition_name</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i="1" lang="el" sz="950">
                <a:solidFill>
                  <a:schemeClr val="dk1"/>
                </a:solidFill>
                <a:highlight>
                  <a:srgbClr val="F8F8F8"/>
                </a:highlight>
                <a:latin typeface="Courier New"/>
                <a:ea typeface="Courier New"/>
                <a:cs typeface="Courier New"/>
                <a:sym typeface="Courier New"/>
              </a:rPr>
              <a:t>col_name</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col_name</a:t>
            </a:r>
            <a:r>
              <a:rPr lang="el" sz="950">
                <a:solidFill>
                  <a:srgbClr val="999999"/>
                </a:solidFill>
                <a:highlight>
                  <a:srgbClr val="F8F8F8"/>
                </a:highlight>
                <a:latin typeface="Courier New"/>
                <a:ea typeface="Courier New"/>
                <a:cs typeface="Courier New"/>
                <a:sym typeface="Courier New"/>
              </a:rPr>
              <a: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SELECT</a:t>
            </a: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l" sz="950">
                <a:solidFill>
                  <a:schemeClr val="dk1"/>
                </a:solidFill>
                <a:highlight>
                  <a:srgbClr val="F8F8F8"/>
                </a:highlight>
                <a:latin typeface="Courier New"/>
                <a:ea typeface="Courier New"/>
                <a:cs typeface="Courier New"/>
                <a:sym typeface="Courier New"/>
              </a:rPr>
              <a:t>    </a:t>
            </a:r>
            <a:r>
              <a:rPr lang="el" sz="950">
                <a:solidFill>
                  <a:srgbClr val="999999"/>
                </a:solidFill>
                <a:highlight>
                  <a:srgbClr val="F8F8F8"/>
                </a:highlight>
                <a:latin typeface="Courier New"/>
                <a:ea typeface="Courier New"/>
                <a:cs typeface="Courier New"/>
                <a:sym typeface="Courier New"/>
              </a:rPr>
              <a:t>[</a:t>
            </a:r>
            <a:r>
              <a:rPr lang="el" sz="950">
                <a:solidFill>
                  <a:srgbClr val="0077AA"/>
                </a:solidFill>
                <a:highlight>
                  <a:srgbClr val="F8F8F8"/>
                </a:highlight>
                <a:latin typeface="Courier New"/>
                <a:ea typeface="Courier New"/>
                <a:cs typeface="Courier New"/>
                <a:sym typeface="Courier New"/>
              </a:rPr>
              <a:t>ON</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DUPLICATE</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KEY</a:t>
            </a:r>
            <a:r>
              <a:rPr lang="el" sz="950">
                <a:solidFill>
                  <a:schemeClr val="dk1"/>
                </a:solidFill>
                <a:highlight>
                  <a:srgbClr val="F8F8F8"/>
                </a:highlight>
                <a:latin typeface="Courier New"/>
                <a:ea typeface="Courier New"/>
                <a:cs typeface="Courier New"/>
                <a:sym typeface="Courier New"/>
              </a:rPr>
              <a:t> </a:t>
            </a:r>
            <a:r>
              <a:rPr lang="el" sz="950">
                <a:solidFill>
                  <a:srgbClr val="0077AA"/>
                </a:solidFill>
                <a:highlight>
                  <a:srgbClr val="F8F8F8"/>
                </a:highlight>
                <a:latin typeface="Courier New"/>
                <a:ea typeface="Courier New"/>
                <a:cs typeface="Courier New"/>
                <a:sym typeface="Courier New"/>
              </a:rPr>
              <a:t>UPDATE</a:t>
            </a:r>
            <a:r>
              <a:rPr lang="el" sz="950">
                <a:solidFill>
                  <a:schemeClr val="dk1"/>
                </a:solidFill>
                <a:highlight>
                  <a:srgbClr val="F8F8F8"/>
                </a:highlight>
                <a:latin typeface="Courier New"/>
                <a:ea typeface="Courier New"/>
                <a:cs typeface="Courier New"/>
                <a:sym typeface="Courier New"/>
              </a:rPr>
              <a:t> </a:t>
            </a:r>
            <a:r>
              <a:rPr i="1" lang="el" sz="950">
                <a:solidFill>
                  <a:schemeClr val="dk1"/>
                </a:solidFill>
                <a:highlight>
                  <a:srgbClr val="F8F8F8"/>
                </a:highlight>
                <a:latin typeface="Courier New"/>
                <a:ea typeface="Courier New"/>
                <a:cs typeface="Courier New"/>
                <a:sym typeface="Courier New"/>
              </a:rPr>
              <a:t>assignment_list</a:t>
            </a:r>
            <a:r>
              <a:rPr lang="el" sz="950">
                <a:solidFill>
                  <a:srgbClr val="999999"/>
                </a:solidFill>
                <a:highlight>
                  <a:srgbClr val="F8F8F8"/>
                </a:highlight>
                <a:latin typeface="Courier New"/>
                <a:ea typeface="Courier New"/>
                <a:cs typeface="Courier New"/>
                <a:sym typeface="Courier New"/>
              </a:rPr>
              <a:t>]</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950">
              <a:solidFill>
                <a:srgbClr val="999999"/>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solidFill>
                <a:schemeClr val="dk1"/>
              </a:solidFill>
              <a:highlight>
                <a:srgbClr val="F8F8F8"/>
              </a:highlight>
              <a:latin typeface="Courier New"/>
              <a:ea typeface="Courier New"/>
              <a:cs typeface="Courier New"/>
              <a:sym typeface="Courier New"/>
            </a:endParaRPr>
          </a:p>
          <a:p>
            <a:pPr indent="0" lvl="0" marL="0" rtl="0" algn="l">
              <a:lnSpc>
                <a:spcPct val="100000"/>
              </a:lnSpc>
              <a:spcBef>
                <a:spcPts val="160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1600"/>
              </a:spcBef>
              <a:spcAft>
                <a:spcPts val="0"/>
              </a:spcAft>
              <a:buClr>
                <a:schemeClr val="dk1"/>
              </a:buClr>
              <a:buSzPts val="1100"/>
              <a:buFont typeface="Arial"/>
              <a:buNone/>
            </a:pPr>
            <a:r>
              <a:t/>
            </a:r>
            <a:endParaRPr sz="950">
              <a:solidFill>
                <a:srgbClr val="999999"/>
              </a:solidFill>
              <a:highlight>
                <a:srgbClr val="F8F8F8"/>
              </a:highlight>
              <a:latin typeface="Courier New"/>
              <a:ea typeface="Courier New"/>
              <a:cs typeface="Courier New"/>
              <a:sym typeface="Courier New"/>
            </a:endParaRPr>
          </a:p>
          <a:p>
            <a:pPr indent="0" lvl="0" marL="0" rtl="0" algn="l">
              <a:lnSpc>
                <a:spcPct val="100000"/>
              </a:lnSpc>
              <a:spcBef>
                <a:spcPts val="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More material</a:t>
            </a:r>
            <a:endParaRPr/>
          </a:p>
          <a:p>
            <a:pPr indent="0" lvl="0" marL="0" rtl="0" algn="l">
              <a:spcBef>
                <a:spcPts val="0"/>
              </a:spcBef>
              <a:spcAft>
                <a:spcPts val="0"/>
              </a:spcAft>
              <a:buNone/>
            </a:pPr>
            <a:r>
              <a:t/>
            </a:r>
            <a:endParaRPr/>
          </a:p>
        </p:txBody>
      </p:sp>
      <p:sp>
        <p:nvSpPr>
          <p:cNvPr id="407" name="Google Shape;407;p60"/>
          <p:cNvSpPr txBox="1"/>
          <p:nvPr>
            <p:ph idx="1" type="body"/>
          </p:nvPr>
        </p:nvSpPr>
        <p:spPr>
          <a:xfrm>
            <a:off x="311700" y="1152475"/>
            <a:ext cx="8520600" cy="20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l"/>
              <a:t>Hack Your Future (Databases Week 1) </a:t>
            </a:r>
            <a:r>
              <a:rPr lang="el" sz="1100" u="sng">
                <a:solidFill>
                  <a:schemeClr val="accent5"/>
                </a:solidFill>
                <a:hlinkClick r:id="rId3"/>
              </a:rPr>
              <a:t>https://github.com/HackYourFuture/databases/tree/master/Week1</a:t>
            </a:r>
            <a:endParaRPr/>
          </a:p>
          <a:p>
            <a:pPr indent="0" lvl="0" marL="0" rtl="0" algn="l">
              <a:spcBef>
                <a:spcPts val="1600"/>
              </a:spcBef>
              <a:spcAft>
                <a:spcPts val="0"/>
              </a:spcAft>
              <a:buNone/>
            </a:pPr>
            <a:r>
              <a:rPr lang="el"/>
              <a:t>SQL Bolt (SQL) </a:t>
            </a:r>
            <a:r>
              <a:rPr lang="el" sz="1100" u="sng">
                <a:solidFill>
                  <a:schemeClr val="hlink"/>
                </a:solidFill>
                <a:hlinkClick r:id="rId4"/>
              </a:rPr>
              <a:t>https://sqlbolt.com/</a:t>
            </a:r>
            <a:endParaRPr/>
          </a:p>
          <a:p>
            <a:pPr indent="0" lvl="0" marL="0" rtl="0" algn="l">
              <a:spcBef>
                <a:spcPts val="1600"/>
              </a:spcBef>
              <a:spcAft>
                <a:spcPts val="0"/>
              </a:spcAft>
              <a:buNone/>
            </a:pPr>
            <a:r>
              <a:rPr lang="el"/>
              <a:t>W3 Schools (SQL) </a:t>
            </a:r>
            <a:r>
              <a:rPr lang="el" sz="1100" u="sng">
                <a:solidFill>
                  <a:schemeClr val="hlink"/>
                </a:solidFill>
                <a:hlinkClick r:id="rId5"/>
              </a:rPr>
              <a:t>https://www.w3schools.com/sql/</a:t>
            </a:r>
            <a:endParaRPr/>
          </a:p>
          <a:p>
            <a:pPr indent="0" lvl="0" marL="0" rtl="0" algn="l">
              <a:spcBef>
                <a:spcPts val="1600"/>
              </a:spcBef>
              <a:spcAft>
                <a:spcPts val="0"/>
              </a:spcAft>
              <a:buNone/>
            </a:pPr>
            <a:r>
              <a:rPr lang="el"/>
              <a:t>MySQL </a:t>
            </a:r>
            <a:r>
              <a:rPr lang="el" sz="1100" u="sng">
                <a:solidFill>
                  <a:schemeClr val="hlink"/>
                </a:solidFill>
                <a:hlinkClick r:id="rId6"/>
              </a:rPr>
              <a:t>https://www.tutorialspoint.com/mysql/mysql-introduction.htm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08" name="Google Shape;408;p60"/>
          <p:cNvSpPr txBox="1"/>
          <p:nvPr/>
        </p:nvSpPr>
        <p:spPr>
          <a:xfrm>
            <a:off x="339600" y="3159475"/>
            <a:ext cx="8804400" cy="185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l" sz="1800">
                <a:solidFill>
                  <a:schemeClr val="dk2"/>
                </a:solidFill>
              </a:rPr>
              <a:t>And ALWAYS ALWAYS:</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l" sz="1800">
                <a:solidFill>
                  <a:schemeClr val="dk2"/>
                </a:solidFill>
              </a:rPr>
              <a:t>				</a:t>
            </a:r>
            <a:r>
              <a:rPr lang="el" sz="1800" u="sng">
                <a:solidFill>
                  <a:schemeClr val="accent5"/>
                </a:solidFill>
                <a:hlinkClick r:id="rId7"/>
              </a:rPr>
              <a:t>www.google.com</a:t>
            </a:r>
            <a:r>
              <a:rPr lang="el" sz="1800">
                <a:solidFill>
                  <a:schemeClr val="dk2"/>
                </a:solidFill>
              </a:rPr>
              <a:t> and </a:t>
            </a:r>
            <a:r>
              <a:rPr lang="el" sz="1800" u="sng">
                <a:solidFill>
                  <a:schemeClr val="accent5"/>
                </a:solidFill>
                <a:hlinkClick r:id="rId8"/>
              </a:rPr>
              <a:t>stackoverflow.com</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l" sz="1800">
                <a:solidFill>
                  <a:schemeClr val="dk2"/>
                </a:solidFill>
              </a:rPr>
              <a:t>I want to practice more: </a:t>
            </a:r>
            <a:r>
              <a:rPr lang="el" sz="1100" u="sng">
                <a:solidFill>
                  <a:schemeClr val="hlink"/>
                </a:solidFill>
                <a:hlinkClick r:id="rId9"/>
              </a:rPr>
              <a:t>https://www.hackerrank.com/domains/sql</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el" sz="1800">
                <a:solidFill>
                  <a:schemeClr val="dk2"/>
                </a:solidFill>
              </a:rPr>
              <a:t>					</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Homework</a:t>
            </a:r>
            <a:endParaRPr/>
          </a:p>
        </p:txBody>
      </p:sp>
      <p:sp>
        <p:nvSpPr>
          <p:cNvPr id="414" name="Google Shape;414;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l"/>
              <a:t>Build you own ER diagram:</a:t>
            </a:r>
            <a:endParaRPr b="1"/>
          </a:p>
          <a:p>
            <a:pPr indent="0" lvl="0" marL="457200" rtl="0" algn="l">
              <a:spcBef>
                <a:spcPts val="1600"/>
              </a:spcBef>
              <a:spcAft>
                <a:spcPts val="0"/>
              </a:spcAft>
              <a:buNone/>
            </a:pPr>
            <a:r>
              <a:rPr lang="el"/>
              <a:t>Imagine the database of a travel agency. It offers trips around the world and now it is in the process of creating an online system for reservations. Each customer can make reservation for a trip, which will have a start date and an end date. What will be the possible entities and what will be their fields? Draw an ER diagram with at least 5 </a:t>
            </a:r>
            <a:r>
              <a:rPr lang="el"/>
              <a:t>entities</a:t>
            </a:r>
            <a:r>
              <a:rPr lang="el"/>
              <a:t> to explain.</a:t>
            </a:r>
            <a:endParaRPr/>
          </a:p>
          <a:p>
            <a:pPr indent="0" lvl="0" marL="457200" rtl="0" algn="l">
              <a:spcBef>
                <a:spcPts val="1600"/>
              </a:spcBef>
              <a:spcAft>
                <a:spcPts val="0"/>
              </a:spcAft>
              <a:buNone/>
            </a:pPr>
            <a:r>
              <a:rPr lang="el"/>
              <a:t>You can use </a:t>
            </a:r>
            <a:r>
              <a:rPr lang="el" u="sng">
                <a:solidFill>
                  <a:schemeClr val="hlink"/>
                </a:solidFill>
                <a:hlinkClick r:id="rId3"/>
              </a:rPr>
              <a:t>Lucidchart</a:t>
            </a:r>
            <a:r>
              <a:rPr lang="el"/>
              <a:t> or the software of you </a:t>
            </a:r>
            <a:r>
              <a:rPr lang="el"/>
              <a:t>choice</a:t>
            </a:r>
            <a:r>
              <a:rPr lang="el"/>
              <a:t>. The final form should be submitted in pdf. Be careful to use the correct relationships between the entities. Keep it simple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What is a database?</a:t>
            </a:r>
            <a:endParaRPr/>
          </a:p>
        </p:txBody>
      </p:sp>
      <p:sp>
        <p:nvSpPr>
          <p:cNvPr id="86" name="Google Shape;86;p17"/>
          <p:cNvSpPr txBox="1"/>
          <p:nvPr>
            <p:ph idx="1" type="body"/>
          </p:nvPr>
        </p:nvSpPr>
        <p:spPr>
          <a:xfrm>
            <a:off x="159300" y="1246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l"/>
              <a:t>Oxford dictionary:</a:t>
            </a:r>
            <a:endParaRPr/>
          </a:p>
          <a:p>
            <a:pPr indent="457200" lvl="0" marL="457200" rtl="0" algn="l">
              <a:lnSpc>
                <a:spcPct val="163636"/>
              </a:lnSpc>
              <a:spcBef>
                <a:spcPts val="1600"/>
              </a:spcBef>
              <a:spcAft>
                <a:spcPts val="0"/>
              </a:spcAft>
              <a:buNone/>
            </a:pPr>
            <a:r>
              <a:rPr lang="el" sz="1200">
                <a:solidFill>
                  <a:srgbClr val="27A058"/>
                </a:solidFill>
              </a:rPr>
              <a:t>“A structured set of data held in a computer, especially one that is accessible in various ways.</a:t>
            </a:r>
            <a:endParaRPr sz="1200">
              <a:solidFill>
                <a:srgbClr val="27A058"/>
              </a:solidFill>
            </a:endParaRPr>
          </a:p>
          <a:p>
            <a:pPr indent="457200" lvl="0" marL="457200" rtl="0" algn="l">
              <a:spcBef>
                <a:spcPts val="300"/>
              </a:spcBef>
              <a:spcAft>
                <a:spcPts val="0"/>
              </a:spcAft>
              <a:buNone/>
            </a:pPr>
            <a:r>
              <a:rPr i="1" lang="el" sz="1200">
                <a:solidFill>
                  <a:srgbClr val="2A2A2A"/>
                </a:solidFill>
                <a:latin typeface="Merriweather"/>
                <a:ea typeface="Merriweather"/>
                <a:cs typeface="Merriweather"/>
                <a:sym typeface="Merriweather"/>
              </a:rPr>
              <a:t>‘a database covering nine million workers’</a:t>
            </a:r>
            <a:endParaRPr i="1" sz="1200">
              <a:solidFill>
                <a:srgbClr val="2A2A2A"/>
              </a:solidFill>
              <a:latin typeface="Merriweather"/>
              <a:ea typeface="Merriweather"/>
              <a:cs typeface="Merriweather"/>
              <a:sym typeface="Merriweather"/>
            </a:endParaRPr>
          </a:p>
          <a:p>
            <a:pPr indent="0" lvl="0" marL="457200" rtl="0" algn="l">
              <a:spcBef>
                <a:spcPts val="500"/>
              </a:spcBef>
              <a:spcAft>
                <a:spcPts val="0"/>
              </a:spcAft>
              <a:buNone/>
            </a:pPr>
            <a:r>
              <a:t/>
            </a:r>
            <a:endParaRPr/>
          </a:p>
          <a:p>
            <a:pPr indent="-342900" lvl="0" marL="457200" rtl="0" algn="l">
              <a:spcBef>
                <a:spcPts val="1600"/>
              </a:spcBef>
              <a:spcAft>
                <a:spcPts val="0"/>
              </a:spcAft>
              <a:buSzPts val="1800"/>
              <a:buChar char="-"/>
            </a:pPr>
            <a:r>
              <a:rPr lang="el"/>
              <a:t>Oracle, MySql, Postgres are Database Management Systems :)</a:t>
            </a:r>
            <a:endParaRPr/>
          </a:p>
          <a:p>
            <a:pPr indent="-342900" lvl="0" marL="457200" rtl="0" algn="l">
              <a:spcBef>
                <a:spcPts val="0"/>
              </a:spcBef>
              <a:spcAft>
                <a:spcPts val="0"/>
              </a:spcAft>
              <a:buSzPts val="1800"/>
              <a:buChar char="-"/>
            </a:pPr>
            <a:r>
              <a:rPr lang="el"/>
              <a:t>They are in </a:t>
            </a:r>
            <a:r>
              <a:rPr lang="el"/>
              <a:t>your phone, in your laptop, spread across multiple servers.</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87" name="Google Shape;87;p17"/>
          <p:cNvSpPr txBox="1"/>
          <p:nvPr/>
        </p:nvSpPr>
        <p:spPr>
          <a:xfrm>
            <a:off x="159300" y="1161800"/>
            <a:ext cx="89481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l" sz="2000"/>
              <a:t>A collection of (organised) information </a:t>
            </a:r>
            <a:endParaRPr b="1"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anim calcmode="lin" valueType="num">
                                      <p:cBhvr additive="base">
                                        <p:cTn dur="1700"/>
                                        <p:tgtEl>
                                          <p:spTgt spid="8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anim calcmode="lin" valueType="num">
                                      <p:cBhvr additive="base">
                                        <p:cTn dur="1700"/>
                                        <p:tgtEl>
                                          <p:spTgt spid="8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xEl>
                                              <p:pRg end="2" st="2"/>
                                            </p:txEl>
                                          </p:spTgt>
                                        </p:tgtEl>
                                        <p:attrNameLst>
                                          <p:attrName>style.visibility</p:attrName>
                                        </p:attrNameLst>
                                      </p:cBhvr>
                                      <p:to>
                                        <p:strVal val="visible"/>
                                      </p:to>
                                    </p:set>
                                    <p:anim calcmode="lin" valueType="num">
                                      <p:cBhvr additive="base">
                                        <p:cTn dur="1700"/>
                                        <p:tgtEl>
                                          <p:spTgt spid="8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xEl>
                                              <p:pRg end="3" st="3"/>
                                            </p:txEl>
                                          </p:spTgt>
                                        </p:tgtEl>
                                        <p:attrNameLst>
                                          <p:attrName>style.visibility</p:attrName>
                                        </p:attrNameLst>
                                      </p:cBhvr>
                                      <p:to>
                                        <p:strVal val="visible"/>
                                      </p:to>
                                    </p:set>
                                    <p:anim calcmode="lin" valueType="num">
                                      <p:cBhvr additive="base">
                                        <p:cTn dur="1700"/>
                                        <p:tgtEl>
                                          <p:spTgt spid="8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xEl>
                                              <p:pRg end="4" st="4"/>
                                            </p:txEl>
                                          </p:spTgt>
                                        </p:tgtEl>
                                        <p:attrNameLst>
                                          <p:attrName>style.visibility</p:attrName>
                                        </p:attrNameLst>
                                      </p:cBhvr>
                                      <p:to>
                                        <p:strVal val="visible"/>
                                      </p:to>
                                    </p:set>
                                    <p:anim calcmode="lin" valueType="num">
                                      <p:cBhvr additive="base">
                                        <p:cTn dur="1700"/>
                                        <p:tgtEl>
                                          <p:spTgt spid="8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xEl>
                                              <p:pRg end="5" st="5"/>
                                            </p:txEl>
                                          </p:spTgt>
                                        </p:tgtEl>
                                        <p:attrNameLst>
                                          <p:attrName>style.visibility</p:attrName>
                                        </p:attrNameLst>
                                      </p:cBhvr>
                                      <p:to>
                                        <p:strVal val="visible"/>
                                      </p:to>
                                    </p:set>
                                    <p:anim calcmode="lin" valueType="num">
                                      <p:cBhvr additive="base">
                                        <p:cTn dur="1700"/>
                                        <p:tgtEl>
                                          <p:spTgt spid="8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xEl>
                                              <p:pRg end="6" st="6"/>
                                            </p:txEl>
                                          </p:spTgt>
                                        </p:tgtEl>
                                        <p:attrNameLst>
                                          <p:attrName>style.visibility</p:attrName>
                                        </p:attrNameLst>
                                      </p:cBhvr>
                                      <p:to>
                                        <p:strVal val="visible"/>
                                      </p:to>
                                    </p:set>
                                    <p:anim calcmode="lin" valueType="num">
                                      <p:cBhvr additive="base">
                                        <p:cTn dur="1700"/>
                                        <p:tgtEl>
                                          <p:spTgt spid="86">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xEl>
                                              <p:pRg end="7" st="7"/>
                                            </p:txEl>
                                          </p:spTgt>
                                        </p:tgtEl>
                                        <p:attrNameLst>
                                          <p:attrName>style.visibility</p:attrName>
                                        </p:attrNameLst>
                                      </p:cBhvr>
                                      <p:to>
                                        <p:strVal val="visible"/>
                                      </p:to>
                                    </p:set>
                                    <p:anim calcmode="lin" valueType="num">
                                      <p:cBhvr additive="base">
                                        <p:cTn dur="1700"/>
                                        <p:tgtEl>
                                          <p:spTgt spid="86">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xEl>
                                              <p:pRg end="8" st="8"/>
                                            </p:txEl>
                                          </p:spTgt>
                                        </p:tgtEl>
                                        <p:attrNameLst>
                                          <p:attrName>style.visibility</p:attrName>
                                        </p:attrNameLst>
                                      </p:cBhvr>
                                      <p:to>
                                        <p:strVal val="visible"/>
                                      </p:to>
                                    </p:set>
                                    <p:anim calcmode="lin" valueType="num">
                                      <p:cBhvr additive="base">
                                        <p:cTn dur="1700"/>
                                        <p:tgtEl>
                                          <p:spTgt spid="86">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Homework</a:t>
            </a:r>
            <a:endParaRPr/>
          </a:p>
        </p:txBody>
      </p:sp>
      <p:sp>
        <p:nvSpPr>
          <p:cNvPr id="420" name="Google Shape;42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21" name="Google Shape;421;p62"/>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l"/>
              <a:t>2.	Create your database</a:t>
            </a:r>
            <a:r>
              <a:rPr b="1" lang="el"/>
              <a:t>:</a:t>
            </a:r>
            <a:endParaRPr b="1"/>
          </a:p>
          <a:p>
            <a:pPr indent="0" lvl="0" marL="457200" rtl="0" algn="l">
              <a:spcBef>
                <a:spcPts val="1600"/>
              </a:spcBef>
              <a:spcAft>
                <a:spcPts val="0"/>
              </a:spcAft>
              <a:buNone/>
            </a:pPr>
            <a:r>
              <a:rPr lang="el"/>
              <a:t>Create a database for the library based on the EDR diagram that we made today. Create the tables and populate them. You can choose to how extended your database will be but create at least 4 tables with 3 or 4 rows in each. Make sure that you use the correct data types (and that you use at least 3 different ones, eg: text, number, date). Keep in mind, a Library can have more than one copies of a book. There should be a mechanism to know if a copy is available or not. </a:t>
            </a:r>
            <a:r>
              <a:rPr i="1" lang="el"/>
              <a:t>(HINT: Use the sample databases you downloaded to help you)</a:t>
            </a:r>
            <a:endParaRPr i="1"/>
          </a:p>
          <a:p>
            <a:pPr indent="0" lvl="0" marL="457200" rtl="0" algn="l">
              <a:spcBef>
                <a:spcPts val="1600"/>
              </a:spcBef>
              <a:spcAft>
                <a:spcPts val="0"/>
              </a:spcAft>
              <a:buNone/>
            </a:pPr>
            <a:r>
              <a:rPr lang="el"/>
              <a:t>Optional: Try to think what would be a good identifier (primary key) in each of your tables.</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Homework</a:t>
            </a:r>
            <a:endParaRPr/>
          </a:p>
        </p:txBody>
      </p:sp>
      <p:sp>
        <p:nvSpPr>
          <p:cNvPr id="427" name="Google Shape;427;p63"/>
          <p:cNvSpPr txBox="1"/>
          <p:nvPr>
            <p:ph idx="1" type="body"/>
          </p:nvPr>
        </p:nvSpPr>
        <p:spPr>
          <a:xfrm>
            <a:off x="120750" y="1152475"/>
            <a:ext cx="88140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l"/>
              <a:t>3.  </a:t>
            </a:r>
            <a:r>
              <a:rPr b="1" lang="el">
                <a:solidFill>
                  <a:srgbClr val="666666"/>
                </a:solidFill>
              </a:rPr>
              <a:t>Write queries to retrieve data that answers the following questions:</a:t>
            </a:r>
            <a:endParaRPr b="1">
              <a:solidFill>
                <a:srgbClr val="666666"/>
              </a:solidFill>
            </a:endParaRPr>
          </a:p>
          <a:p>
            <a:pPr indent="0" lvl="0" marL="457200" rtl="0" algn="l">
              <a:spcBef>
                <a:spcPts val="1600"/>
              </a:spcBef>
              <a:spcAft>
                <a:spcPts val="0"/>
              </a:spcAft>
              <a:buNone/>
            </a:pPr>
            <a:r>
              <a:rPr b="1" lang="el" sz="1200">
                <a:solidFill>
                  <a:srgbClr val="666666"/>
                </a:solidFill>
              </a:rPr>
              <a:t>Use world.sql db.</a:t>
            </a:r>
            <a:endParaRPr b="1" sz="1200">
              <a:solidFill>
                <a:srgbClr val="666666"/>
              </a:solidFill>
            </a:endParaRPr>
          </a:p>
          <a:p>
            <a:pPr indent="-304800" lvl="1" marL="914400" rtl="0" algn="l">
              <a:spcBef>
                <a:spcPts val="1600"/>
              </a:spcBef>
              <a:spcAft>
                <a:spcPts val="0"/>
              </a:spcAft>
              <a:buClr>
                <a:srgbClr val="24292E"/>
              </a:buClr>
              <a:buSzPts val="1200"/>
              <a:buAutoNum type="romanLcPeriod"/>
            </a:pPr>
            <a:r>
              <a:rPr lang="el" sz="1200">
                <a:solidFill>
                  <a:srgbClr val="24292E"/>
                </a:solidFill>
              </a:rPr>
              <a:t>What are the names of the countries with population greater than 8 million</a:t>
            </a:r>
            <a:endParaRPr sz="1200">
              <a:solidFill>
                <a:srgbClr val="24292E"/>
              </a:solidFill>
            </a:endParaRPr>
          </a:p>
          <a:p>
            <a:pPr indent="-304800" lvl="1" marL="914400" rtl="0" algn="l">
              <a:spcBef>
                <a:spcPts val="0"/>
              </a:spcBef>
              <a:spcAft>
                <a:spcPts val="0"/>
              </a:spcAft>
              <a:buClr>
                <a:srgbClr val="24292E"/>
              </a:buClr>
              <a:buSzPts val="1200"/>
              <a:buAutoNum type="romanLcPeriod"/>
            </a:pPr>
            <a:r>
              <a:rPr lang="el" sz="1200">
                <a:solidFill>
                  <a:srgbClr val="24292E"/>
                </a:solidFill>
              </a:rPr>
              <a:t>What are the names of the countries that have “land” in their names ?</a:t>
            </a:r>
            <a:endParaRPr sz="1200">
              <a:solidFill>
                <a:srgbClr val="24292E"/>
              </a:solidFill>
            </a:endParaRPr>
          </a:p>
          <a:p>
            <a:pPr indent="-304800" lvl="1" marL="914400" rtl="0" algn="l">
              <a:spcBef>
                <a:spcPts val="0"/>
              </a:spcBef>
              <a:spcAft>
                <a:spcPts val="0"/>
              </a:spcAft>
              <a:buClr>
                <a:srgbClr val="24292E"/>
              </a:buClr>
              <a:buSzPts val="1200"/>
              <a:buAutoNum type="romanLcPeriod"/>
            </a:pPr>
            <a:r>
              <a:rPr lang="el" sz="1200">
                <a:solidFill>
                  <a:srgbClr val="24292E"/>
                </a:solidFill>
              </a:rPr>
              <a:t>What are the names of the cities with population in between 500,000 and 1 million ?</a:t>
            </a:r>
            <a:endParaRPr sz="1200">
              <a:solidFill>
                <a:srgbClr val="24292E"/>
              </a:solidFill>
            </a:endParaRPr>
          </a:p>
          <a:p>
            <a:pPr indent="-304800" lvl="1" marL="914400" rtl="0" algn="l">
              <a:spcBef>
                <a:spcPts val="0"/>
              </a:spcBef>
              <a:spcAft>
                <a:spcPts val="0"/>
              </a:spcAft>
              <a:buClr>
                <a:srgbClr val="24292E"/>
              </a:buClr>
              <a:buSzPts val="1200"/>
              <a:buAutoNum type="romanLcPeriod"/>
            </a:pPr>
            <a:r>
              <a:rPr lang="el" sz="1200">
                <a:solidFill>
                  <a:srgbClr val="24292E"/>
                </a:solidFill>
              </a:rPr>
              <a:t>What are the names of all the countries on the continent ‘Europe’ ?</a:t>
            </a:r>
            <a:endParaRPr sz="1200">
              <a:solidFill>
                <a:srgbClr val="24292E"/>
              </a:solidFill>
            </a:endParaRPr>
          </a:p>
          <a:p>
            <a:pPr indent="-304800" lvl="1" marL="914400" rtl="0" algn="l">
              <a:spcBef>
                <a:spcPts val="0"/>
              </a:spcBef>
              <a:spcAft>
                <a:spcPts val="0"/>
              </a:spcAft>
              <a:buClr>
                <a:srgbClr val="24292E"/>
              </a:buClr>
              <a:buSzPts val="1200"/>
              <a:buAutoNum type="romanLcPeriod"/>
            </a:pPr>
            <a:r>
              <a:rPr lang="el" sz="1200">
                <a:solidFill>
                  <a:srgbClr val="24292E"/>
                </a:solidFill>
              </a:rPr>
              <a:t>List all the countries in the descending order based on their surface areas.</a:t>
            </a:r>
            <a:endParaRPr sz="1200">
              <a:solidFill>
                <a:srgbClr val="24292E"/>
              </a:solidFill>
            </a:endParaRPr>
          </a:p>
          <a:p>
            <a:pPr indent="0" lvl="0" marL="0" rtl="0" algn="l">
              <a:spcBef>
                <a:spcPts val="1200"/>
              </a:spcBef>
              <a:spcAft>
                <a:spcPts val="0"/>
              </a:spcAft>
              <a:buClr>
                <a:schemeClr val="dk1"/>
              </a:buClr>
              <a:buSzPts val="1100"/>
              <a:buFont typeface="Arial"/>
              <a:buNone/>
            </a:pPr>
            <a:r>
              <a:rPr lang="el" sz="1200">
                <a:solidFill>
                  <a:srgbClr val="24292E"/>
                </a:solidFill>
              </a:rPr>
              <a:t>If you have time left and want more practice you can try these optional homework exercises:</a:t>
            </a:r>
            <a:endParaRPr sz="1200">
              <a:solidFill>
                <a:srgbClr val="24292E"/>
              </a:solidFill>
            </a:endParaRPr>
          </a:p>
          <a:p>
            <a:pPr indent="-304800" lvl="0" marL="457200" rtl="0" algn="l">
              <a:spcBef>
                <a:spcPts val="1200"/>
              </a:spcBef>
              <a:spcAft>
                <a:spcPts val="0"/>
              </a:spcAft>
              <a:buClr>
                <a:srgbClr val="24292E"/>
              </a:buClr>
              <a:buSzPts val="1200"/>
              <a:buAutoNum type="arabicPeriod"/>
            </a:pPr>
            <a:r>
              <a:rPr lang="el" sz="1200">
                <a:solidFill>
                  <a:srgbClr val="24292E"/>
                </a:solidFill>
              </a:rPr>
              <a:t>Write queries that answer the following questions:</a:t>
            </a:r>
            <a:endParaRPr sz="1200">
              <a:solidFill>
                <a:srgbClr val="24292E"/>
              </a:solidFill>
            </a:endParaRPr>
          </a:p>
          <a:p>
            <a:pPr indent="-304800" lvl="1" marL="914400" rtl="0" algn="l">
              <a:spcBef>
                <a:spcPts val="0"/>
              </a:spcBef>
              <a:spcAft>
                <a:spcPts val="0"/>
              </a:spcAft>
              <a:buClr>
                <a:srgbClr val="24292E"/>
              </a:buClr>
              <a:buSzPts val="1200"/>
              <a:buAutoNum type="romanLcPeriod"/>
            </a:pPr>
            <a:r>
              <a:rPr lang="el" sz="1200">
                <a:solidFill>
                  <a:srgbClr val="24292E"/>
                </a:solidFill>
              </a:rPr>
              <a:t>What are the names of all the cities in the Netherlands?</a:t>
            </a:r>
            <a:endParaRPr sz="1200">
              <a:solidFill>
                <a:srgbClr val="24292E"/>
              </a:solidFill>
            </a:endParaRPr>
          </a:p>
          <a:p>
            <a:pPr indent="-304800" lvl="1" marL="914400" rtl="0" algn="l">
              <a:spcBef>
                <a:spcPts val="0"/>
              </a:spcBef>
              <a:spcAft>
                <a:spcPts val="0"/>
              </a:spcAft>
              <a:buClr>
                <a:srgbClr val="24292E"/>
              </a:buClr>
              <a:buSzPts val="1200"/>
              <a:buAutoNum type="romanLcPeriod"/>
            </a:pPr>
            <a:r>
              <a:rPr lang="el" sz="1200">
                <a:solidFill>
                  <a:srgbClr val="24292E"/>
                </a:solidFill>
              </a:rPr>
              <a:t>What's the population of Rotterdam?</a:t>
            </a:r>
            <a:endParaRPr sz="1200">
              <a:solidFill>
                <a:srgbClr val="24292E"/>
              </a:solidFill>
            </a:endParaRPr>
          </a:p>
          <a:p>
            <a:pPr indent="-304800" lvl="1" marL="914400" rtl="0" algn="l">
              <a:spcBef>
                <a:spcPts val="0"/>
              </a:spcBef>
              <a:spcAft>
                <a:spcPts val="0"/>
              </a:spcAft>
              <a:buClr>
                <a:srgbClr val="24292E"/>
              </a:buClr>
              <a:buSzPts val="1200"/>
              <a:buAutoNum type="romanLcPeriod"/>
            </a:pPr>
            <a:r>
              <a:rPr lang="el" sz="1200">
                <a:solidFill>
                  <a:srgbClr val="24292E"/>
                </a:solidFill>
              </a:rPr>
              <a:t>What's the top 10 countries based on surface area?</a:t>
            </a:r>
            <a:endParaRPr sz="1200">
              <a:solidFill>
                <a:srgbClr val="24292E"/>
              </a:solidFill>
            </a:endParaRPr>
          </a:p>
          <a:p>
            <a:pPr indent="-304800" lvl="1" marL="914400" rtl="0" algn="l">
              <a:spcBef>
                <a:spcPts val="0"/>
              </a:spcBef>
              <a:spcAft>
                <a:spcPts val="0"/>
              </a:spcAft>
              <a:buClr>
                <a:srgbClr val="24292E"/>
              </a:buClr>
              <a:buSzPts val="1200"/>
              <a:buAutoNum type="romanLcPeriod"/>
            </a:pPr>
            <a:r>
              <a:rPr lang="el" sz="1200">
                <a:solidFill>
                  <a:srgbClr val="24292E"/>
                </a:solidFill>
              </a:rPr>
              <a:t>What's the top 10 cities with the highest population?</a:t>
            </a:r>
            <a:endParaRPr sz="1200">
              <a:solidFill>
                <a:srgbClr val="24292E"/>
              </a:solidFill>
            </a:endParaRPr>
          </a:p>
          <a:p>
            <a:pPr indent="-304800" lvl="1" marL="914400" rtl="0" algn="l">
              <a:spcBef>
                <a:spcPts val="0"/>
              </a:spcBef>
              <a:spcAft>
                <a:spcPts val="0"/>
              </a:spcAft>
              <a:buClr>
                <a:srgbClr val="24292E"/>
              </a:buClr>
              <a:buSzPts val="1200"/>
              <a:buAutoNum type="romanLcPeriod"/>
            </a:pPr>
            <a:r>
              <a:rPr lang="el" sz="1200">
                <a:solidFill>
                  <a:srgbClr val="24292E"/>
                </a:solidFill>
              </a:rPr>
              <a:t>What's the population of the world ?</a:t>
            </a:r>
            <a:endParaRPr sz="1200">
              <a:solidFill>
                <a:srgbClr val="24292E"/>
              </a:solidFill>
            </a:endParaRPr>
          </a:p>
          <a:p>
            <a:pPr indent="0" lvl="0" marL="0" rtl="0" algn="l">
              <a:spcBef>
                <a:spcPts val="12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4"/>
          <p:cNvSpPr txBox="1"/>
          <p:nvPr/>
        </p:nvSpPr>
        <p:spPr>
          <a:xfrm>
            <a:off x="2706350" y="1339000"/>
            <a:ext cx="3379500" cy="14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sz="3000"/>
              <a:t>The end!</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l" sz="3000"/>
              <a:t>Thank you :) </a:t>
            </a:r>
            <a:endParaRPr sz="3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Homework</a:t>
            </a:r>
            <a:endParaRPr/>
          </a:p>
        </p:txBody>
      </p:sp>
      <p:sp>
        <p:nvSpPr>
          <p:cNvPr id="438" name="Google Shape;438;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rPr lang="el"/>
              <a:t>Optional: Try to connect your node.js to mysql</a:t>
            </a:r>
            <a:r>
              <a:rPr lang="el"/>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Spreadsheets: World’s favourite “database”</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l"/>
              <a:t>What if we told you that this?</a:t>
            </a:r>
            <a:endParaRPr/>
          </a:p>
        </p:txBody>
      </p:sp>
      <p:pic>
        <p:nvPicPr>
          <p:cNvPr id="94" name="Google Shape;94;p18"/>
          <p:cNvPicPr preferRelativeResize="0"/>
          <p:nvPr/>
        </p:nvPicPr>
        <p:blipFill>
          <a:blip r:embed="rId3">
            <a:alphaModFix/>
          </a:blip>
          <a:stretch>
            <a:fillRect/>
          </a:stretch>
        </p:blipFill>
        <p:spPr>
          <a:xfrm>
            <a:off x="311700" y="1840800"/>
            <a:ext cx="3386199" cy="2306775"/>
          </a:xfrm>
          <a:prstGeom prst="rect">
            <a:avLst/>
          </a:prstGeom>
          <a:noFill/>
          <a:ln>
            <a:noFill/>
          </a:ln>
        </p:spPr>
      </p:pic>
      <p:pic>
        <p:nvPicPr>
          <p:cNvPr id="95" name="Google Shape;95;p18">
            <a:hlinkClick r:id="rId4"/>
          </p:cNvPr>
          <p:cNvPicPr preferRelativeResize="0"/>
          <p:nvPr/>
        </p:nvPicPr>
        <p:blipFill>
          <a:blip r:embed="rId5">
            <a:alphaModFix/>
          </a:blip>
          <a:stretch>
            <a:fillRect/>
          </a:stretch>
        </p:blipFill>
        <p:spPr>
          <a:xfrm>
            <a:off x="4382150" y="1974303"/>
            <a:ext cx="4379227" cy="2039772"/>
          </a:xfrm>
          <a:prstGeom prst="rect">
            <a:avLst/>
          </a:prstGeom>
          <a:noFill/>
          <a:ln>
            <a:noFill/>
          </a:ln>
        </p:spPr>
      </p:pic>
      <p:sp>
        <p:nvSpPr>
          <p:cNvPr id="96" name="Google Shape;96;p18"/>
          <p:cNvSpPr txBox="1"/>
          <p:nvPr/>
        </p:nvSpPr>
        <p:spPr>
          <a:xfrm>
            <a:off x="4458625" y="1152475"/>
            <a:ext cx="33030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...comes from 20 files like this?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Other “databases”</a:t>
            </a:r>
            <a:endParaRPr/>
          </a:p>
        </p:txBody>
      </p:sp>
      <p:sp>
        <p:nvSpPr>
          <p:cNvPr id="102" name="Google Shape;102;p19"/>
          <p:cNvSpPr txBox="1"/>
          <p:nvPr>
            <p:ph idx="1" type="body"/>
          </p:nvPr>
        </p:nvSpPr>
        <p:spPr>
          <a:xfrm>
            <a:off x="311700" y="1274025"/>
            <a:ext cx="3360300" cy="3039900"/>
          </a:xfrm>
          <a:prstGeom prst="rect">
            <a:avLst/>
          </a:prstGeom>
        </p:spPr>
        <p:txBody>
          <a:bodyPr anchorCtr="0" anchor="t" bIns="91425" lIns="91425" spcFirstLastPara="1" rIns="91425" wrap="square" tIns="91425">
            <a:noAutofit/>
          </a:bodyPr>
          <a:lstStyle/>
          <a:p>
            <a:pPr indent="0" lvl="0" marL="88900" marR="88900" rtl="0" algn="l">
              <a:spcBef>
                <a:spcPts val="0"/>
              </a:spcBef>
              <a:spcAft>
                <a:spcPts val="0"/>
              </a:spcAft>
              <a:buClr>
                <a:schemeClr val="dk1"/>
              </a:buClr>
              <a:buSzPts val="1100"/>
              <a:buFont typeface="Arial"/>
              <a:buNone/>
            </a:pPr>
            <a:r>
              <a:rPr b="1" lang="el" sz="1350">
                <a:solidFill>
                  <a:srgbClr val="444444"/>
                </a:solidFill>
              </a:rPr>
              <a:t>const</a:t>
            </a:r>
            <a:r>
              <a:rPr lang="el" sz="1350">
                <a:solidFill>
                  <a:srgbClr val="444444"/>
                </a:solidFill>
              </a:rPr>
              <a:t> musicians = [</a:t>
            </a:r>
            <a:endParaRPr sz="1350">
              <a:solidFill>
                <a:srgbClr val="444444"/>
              </a:solidFill>
            </a:endParaRPr>
          </a:p>
          <a:p>
            <a:pPr indent="0" lvl="0" marL="88900" marR="88900" rtl="0" algn="l">
              <a:spcBef>
                <a:spcPts val="0"/>
              </a:spcBef>
              <a:spcAft>
                <a:spcPts val="0"/>
              </a:spcAft>
              <a:buClr>
                <a:schemeClr val="dk1"/>
              </a:buClr>
              <a:buSzPts val="1100"/>
              <a:buFont typeface="Arial"/>
              <a:buNone/>
            </a:pPr>
            <a:r>
              <a:rPr lang="el" sz="1350">
                <a:solidFill>
                  <a:srgbClr val="444444"/>
                </a:solidFill>
              </a:rPr>
              <a:t> </a:t>
            </a:r>
            <a:r>
              <a:rPr lang="el" sz="1350">
                <a:solidFill>
                  <a:srgbClr val="880000"/>
                </a:solidFill>
              </a:rPr>
              <a:t>"John Coltrane"</a:t>
            </a:r>
            <a:r>
              <a:rPr lang="el" sz="1350">
                <a:solidFill>
                  <a:srgbClr val="444444"/>
                </a:solidFill>
              </a:rPr>
              <a:t>,</a:t>
            </a:r>
            <a:endParaRPr sz="1350">
              <a:solidFill>
                <a:srgbClr val="444444"/>
              </a:solidFill>
            </a:endParaRPr>
          </a:p>
          <a:p>
            <a:pPr indent="0" lvl="0" marL="88900" marR="88900" rtl="0" algn="l">
              <a:spcBef>
                <a:spcPts val="0"/>
              </a:spcBef>
              <a:spcAft>
                <a:spcPts val="0"/>
              </a:spcAft>
              <a:buClr>
                <a:schemeClr val="dk1"/>
              </a:buClr>
              <a:buSzPts val="1100"/>
              <a:buFont typeface="Arial"/>
              <a:buNone/>
            </a:pPr>
            <a:r>
              <a:rPr lang="el" sz="1350">
                <a:solidFill>
                  <a:srgbClr val="444444"/>
                </a:solidFill>
              </a:rPr>
              <a:t> </a:t>
            </a:r>
            <a:r>
              <a:rPr lang="el" sz="1350">
                <a:solidFill>
                  <a:srgbClr val="880000"/>
                </a:solidFill>
              </a:rPr>
              <a:t>"Miles David"</a:t>
            </a:r>
            <a:r>
              <a:rPr lang="el" sz="1350">
                <a:solidFill>
                  <a:srgbClr val="444444"/>
                </a:solidFill>
              </a:rPr>
              <a:t>,</a:t>
            </a:r>
            <a:endParaRPr sz="1350">
              <a:solidFill>
                <a:srgbClr val="444444"/>
              </a:solidFill>
            </a:endParaRPr>
          </a:p>
          <a:p>
            <a:pPr indent="0" lvl="0" marL="88900" marR="88900" rtl="0" algn="l">
              <a:spcBef>
                <a:spcPts val="0"/>
              </a:spcBef>
              <a:spcAft>
                <a:spcPts val="0"/>
              </a:spcAft>
              <a:buClr>
                <a:schemeClr val="dk1"/>
              </a:buClr>
              <a:buSzPts val="1100"/>
              <a:buFont typeface="Arial"/>
              <a:buNone/>
            </a:pPr>
            <a:r>
              <a:rPr lang="el" sz="1350">
                <a:solidFill>
                  <a:srgbClr val="444444"/>
                </a:solidFill>
              </a:rPr>
              <a:t> </a:t>
            </a:r>
            <a:r>
              <a:rPr lang="el" sz="1350">
                <a:solidFill>
                  <a:srgbClr val="880000"/>
                </a:solidFill>
              </a:rPr>
              <a:t>"Thelonious Monk"</a:t>
            </a:r>
            <a:r>
              <a:rPr lang="el" sz="1350">
                <a:solidFill>
                  <a:srgbClr val="444444"/>
                </a:solidFill>
              </a:rPr>
              <a:t>,</a:t>
            </a:r>
            <a:endParaRPr sz="1350">
              <a:solidFill>
                <a:srgbClr val="444444"/>
              </a:solidFill>
            </a:endParaRPr>
          </a:p>
          <a:p>
            <a:pPr indent="0" lvl="0" marL="88900" marR="88900" rtl="0" algn="l">
              <a:spcBef>
                <a:spcPts val="0"/>
              </a:spcBef>
              <a:spcAft>
                <a:spcPts val="0"/>
              </a:spcAft>
              <a:buClr>
                <a:schemeClr val="dk1"/>
              </a:buClr>
              <a:buSzPts val="1100"/>
              <a:buFont typeface="Arial"/>
              <a:buNone/>
            </a:pPr>
            <a:r>
              <a:rPr lang="el" sz="1350">
                <a:solidFill>
                  <a:srgbClr val="444444"/>
                </a:solidFill>
              </a:rPr>
              <a:t> </a:t>
            </a:r>
            <a:r>
              <a:rPr lang="el" sz="1350">
                <a:solidFill>
                  <a:srgbClr val="880000"/>
                </a:solidFill>
              </a:rPr>
              <a:t>"Sonny Rollins"</a:t>
            </a:r>
            <a:r>
              <a:rPr lang="el" sz="1350">
                <a:solidFill>
                  <a:srgbClr val="444444"/>
                </a:solidFill>
              </a:rPr>
              <a:t>];</a:t>
            </a:r>
            <a:endParaRPr sz="1350">
              <a:solidFill>
                <a:srgbClr val="444444"/>
              </a:solidFill>
            </a:endParaRPr>
          </a:p>
          <a:p>
            <a:pPr indent="0" lvl="0" marL="0" rtl="0" algn="l">
              <a:spcBef>
                <a:spcPts val="0"/>
              </a:spcBef>
              <a:spcAft>
                <a:spcPts val="0"/>
              </a:spcAft>
              <a:buClr>
                <a:schemeClr val="dk1"/>
              </a:buClr>
              <a:buSzPts val="1100"/>
              <a:buFont typeface="Arial"/>
              <a:buNone/>
            </a:pPr>
            <a:r>
              <a:rPr lang="el" sz="1500">
                <a:solidFill>
                  <a:schemeClr val="dk1"/>
                </a:solidFill>
              </a:rPr>
              <a:t>Storing new information:</a:t>
            </a:r>
            <a:endParaRPr sz="1500">
              <a:solidFill>
                <a:schemeClr val="dk1"/>
              </a:solidFill>
            </a:endParaRPr>
          </a:p>
          <a:p>
            <a:pPr indent="368300" lvl="0" marL="88900" marR="88900" rtl="0" algn="l">
              <a:spcBef>
                <a:spcPts val="0"/>
              </a:spcBef>
              <a:spcAft>
                <a:spcPts val="0"/>
              </a:spcAft>
              <a:buClr>
                <a:schemeClr val="dk1"/>
              </a:buClr>
              <a:buSzPts val="1100"/>
              <a:buFont typeface="Arial"/>
              <a:buNone/>
            </a:pPr>
            <a:r>
              <a:rPr lang="el" sz="1350">
                <a:solidFill>
                  <a:srgbClr val="444444"/>
                </a:solidFill>
              </a:rPr>
              <a:t>musicians.push(</a:t>
            </a:r>
            <a:r>
              <a:rPr lang="el" sz="1350">
                <a:solidFill>
                  <a:srgbClr val="880000"/>
                </a:solidFill>
              </a:rPr>
              <a:t>"Steve Lehman"</a:t>
            </a:r>
            <a:r>
              <a:rPr lang="el" sz="1350">
                <a:solidFill>
                  <a:srgbClr val="444444"/>
                </a:solidFill>
              </a:rPr>
              <a:t>);</a:t>
            </a:r>
            <a:endParaRPr sz="1350">
              <a:solidFill>
                <a:srgbClr val="444444"/>
              </a:solidFill>
            </a:endParaRPr>
          </a:p>
          <a:p>
            <a:pPr indent="0" lvl="0" marL="0" rtl="0" algn="l">
              <a:spcBef>
                <a:spcPts val="0"/>
              </a:spcBef>
              <a:spcAft>
                <a:spcPts val="0"/>
              </a:spcAft>
              <a:buClr>
                <a:schemeClr val="dk1"/>
              </a:buClr>
              <a:buSzPts val="1100"/>
              <a:buFont typeface="Arial"/>
              <a:buNone/>
            </a:pPr>
            <a:r>
              <a:rPr lang="el" sz="1500">
                <a:solidFill>
                  <a:schemeClr val="dk1"/>
                </a:solidFill>
              </a:rPr>
              <a:t>Information access:</a:t>
            </a:r>
            <a:endParaRPr sz="1500">
              <a:solidFill>
                <a:schemeClr val="dk1"/>
              </a:solidFill>
            </a:endParaRPr>
          </a:p>
          <a:p>
            <a:pPr indent="368300" lvl="0" marL="88900" marR="88900" rtl="0" algn="l">
              <a:spcBef>
                <a:spcPts val="0"/>
              </a:spcBef>
              <a:spcAft>
                <a:spcPts val="0"/>
              </a:spcAft>
              <a:buClr>
                <a:schemeClr val="dk1"/>
              </a:buClr>
              <a:buSzPts val="1100"/>
              <a:buFont typeface="Arial"/>
              <a:buNone/>
            </a:pPr>
            <a:r>
              <a:rPr lang="el" sz="1350">
                <a:solidFill>
                  <a:srgbClr val="397300"/>
                </a:solidFill>
              </a:rPr>
              <a:t>console</a:t>
            </a:r>
            <a:r>
              <a:rPr lang="el" sz="1350">
                <a:solidFill>
                  <a:srgbClr val="444444"/>
                </a:solidFill>
              </a:rPr>
              <a:t>.log(musicians[</a:t>
            </a:r>
            <a:r>
              <a:rPr lang="el" sz="1350">
                <a:solidFill>
                  <a:srgbClr val="880000"/>
                </a:solidFill>
              </a:rPr>
              <a:t>0</a:t>
            </a:r>
            <a:r>
              <a:rPr lang="el" sz="1350">
                <a:solidFill>
                  <a:srgbClr val="444444"/>
                </a:solidFill>
              </a:rPr>
              <a:t>]);</a:t>
            </a:r>
            <a:endParaRPr sz="1350">
              <a:solidFill>
                <a:srgbClr val="444444"/>
              </a:solidFill>
            </a:endParaRPr>
          </a:p>
          <a:p>
            <a:pPr indent="0" lvl="0" marL="0" rtl="0" algn="l">
              <a:spcBef>
                <a:spcPts val="0"/>
              </a:spcBef>
              <a:spcAft>
                <a:spcPts val="1600"/>
              </a:spcAft>
              <a:buNone/>
            </a:pPr>
            <a:r>
              <a:t/>
            </a:r>
            <a:endParaRPr/>
          </a:p>
        </p:txBody>
      </p:sp>
      <p:sp>
        <p:nvSpPr>
          <p:cNvPr id="103" name="Google Shape;103;p19"/>
          <p:cNvSpPr txBox="1"/>
          <p:nvPr/>
        </p:nvSpPr>
        <p:spPr>
          <a:xfrm>
            <a:off x="4571150" y="1172475"/>
            <a:ext cx="4411800" cy="1311900"/>
          </a:xfrm>
          <a:prstGeom prst="rect">
            <a:avLst/>
          </a:prstGeom>
          <a:noFill/>
          <a:ln>
            <a:noFill/>
          </a:ln>
        </p:spPr>
        <p:txBody>
          <a:bodyPr anchorCtr="0" anchor="t" bIns="91425" lIns="91425" spcFirstLastPara="1" rIns="91425" wrap="square" tIns="91425">
            <a:noAutofit/>
          </a:bodyPr>
          <a:lstStyle/>
          <a:p>
            <a:pPr indent="0" lvl="0" marL="0" marR="25400" rtl="0" algn="l">
              <a:lnSpc>
                <a:spcPct val="157500"/>
              </a:lnSpc>
              <a:spcBef>
                <a:spcPts val="300"/>
              </a:spcBef>
              <a:spcAft>
                <a:spcPts val="0"/>
              </a:spcAft>
              <a:buNone/>
            </a:pPr>
            <a:r>
              <a:rPr lang="el" sz="1000">
                <a:solidFill>
                  <a:schemeClr val="dk1"/>
                </a:solidFill>
                <a:latin typeface="Verdana"/>
                <a:ea typeface="Verdana"/>
                <a:cs typeface="Verdana"/>
                <a:sym typeface="Verdana"/>
              </a:rPr>
              <a:t>[  </a:t>
            </a:r>
            <a:endParaRPr sz="1000">
              <a:solidFill>
                <a:schemeClr val="dk1"/>
              </a:solidFill>
              <a:latin typeface="Verdana"/>
              <a:ea typeface="Verdana"/>
              <a:cs typeface="Verdana"/>
              <a:sym typeface="Verdana"/>
            </a:endParaRPr>
          </a:p>
          <a:p>
            <a:pPr indent="0" lvl="0" marL="0" marR="25400" rtl="0" algn="l">
              <a:lnSpc>
                <a:spcPct val="157500"/>
              </a:lnSpc>
              <a:spcBef>
                <a:spcPts val="300"/>
              </a:spcBef>
              <a:spcAft>
                <a:spcPts val="0"/>
              </a:spcAft>
              <a:buNone/>
            </a:pPr>
            <a:r>
              <a:rPr lang="el" sz="1000">
                <a:solidFill>
                  <a:schemeClr val="dk1"/>
                </a:solidFill>
                <a:latin typeface="Verdana"/>
                <a:ea typeface="Verdana"/>
                <a:cs typeface="Verdana"/>
                <a:sym typeface="Verdana"/>
              </a:rPr>
              <a:t>    {</a:t>
            </a:r>
            <a:r>
              <a:rPr lang="el" sz="1000">
                <a:solidFill>
                  <a:srgbClr val="0000FF"/>
                </a:solidFill>
                <a:latin typeface="Verdana"/>
                <a:ea typeface="Verdana"/>
                <a:cs typeface="Verdana"/>
                <a:sym typeface="Verdana"/>
              </a:rPr>
              <a:t>"name"</a:t>
            </a:r>
            <a:r>
              <a:rPr lang="el" sz="1000">
                <a:solidFill>
                  <a:schemeClr val="dk1"/>
                </a:solidFill>
                <a:latin typeface="Verdana"/>
                <a:ea typeface="Verdana"/>
                <a:cs typeface="Verdana"/>
                <a:sym typeface="Verdana"/>
              </a:rPr>
              <a:t>:</a:t>
            </a:r>
            <a:r>
              <a:rPr lang="el" sz="1000">
                <a:solidFill>
                  <a:srgbClr val="0000FF"/>
                </a:solidFill>
                <a:latin typeface="Verdana"/>
                <a:ea typeface="Verdana"/>
                <a:cs typeface="Verdana"/>
                <a:sym typeface="Verdana"/>
              </a:rPr>
              <a:t>"Ram"</a:t>
            </a:r>
            <a:r>
              <a:rPr lang="el" sz="1000">
                <a:solidFill>
                  <a:schemeClr val="dk1"/>
                </a:solidFill>
                <a:latin typeface="Verdana"/>
                <a:ea typeface="Verdana"/>
                <a:cs typeface="Verdana"/>
                <a:sym typeface="Verdana"/>
              </a:rPr>
              <a:t>, </a:t>
            </a:r>
            <a:r>
              <a:rPr lang="el" sz="1000">
                <a:solidFill>
                  <a:srgbClr val="0000FF"/>
                </a:solidFill>
                <a:latin typeface="Verdana"/>
                <a:ea typeface="Verdana"/>
                <a:cs typeface="Verdana"/>
                <a:sym typeface="Verdana"/>
              </a:rPr>
              <a:t>"email"</a:t>
            </a:r>
            <a:r>
              <a:rPr lang="el" sz="1000">
                <a:solidFill>
                  <a:schemeClr val="dk1"/>
                </a:solidFill>
                <a:latin typeface="Verdana"/>
                <a:ea typeface="Verdana"/>
                <a:cs typeface="Verdana"/>
                <a:sym typeface="Verdana"/>
              </a:rPr>
              <a:t>:</a:t>
            </a:r>
            <a:r>
              <a:rPr lang="el" sz="1000">
                <a:solidFill>
                  <a:srgbClr val="0000FF"/>
                </a:solidFill>
                <a:latin typeface="Verdana"/>
                <a:ea typeface="Verdana"/>
                <a:cs typeface="Verdana"/>
                <a:sym typeface="Verdana"/>
              </a:rPr>
              <a:t>"Ram@gmail.com"</a:t>
            </a:r>
            <a:r>
              <a:rPr lang="el" sz="1000">
                <a:solidFill>
                  <a:schemeClr val="dk1"/>
                </a:solidFill>
                <a:latin typeface="Verdana"/>
                <a:ea typeface="Verdana"/>
                <a:cs typeface="Verdana"/>
                <a:sym typeface="Verdana"/>
              </a:rPr>
              <a:t>},  </a:t>
            </a:r>
            <a:endParaRPr sz="1000">
              <a:solidFill>
                <a:schemeClr val="dk1"/>
              </a:solidFill>
              <a:latin typeface="Verdana"/>
              <a:ea typeface="Verdana"/>
              <a:cs typeface="Verdana"/>
              <a:sym typeface="Verdana"/>
            </a:endParaRPr>
          </a:p>
          <a:p>
            <a:pPr indent="0" lvl="0" marL="0" marR="25400" rtl="0" algn="l">
              <a:lnSpc>
                <a:spcPct val="157500"/>
              </a:lnSpc>
              <a:spcBef>
                <a:spcPts val="300"/>
              </a:spcBef>
              <a:spcAft>
                <a:spcPts val="0"/>
              </a:spcAft>
              <a:buNone/>
            </a:pPr>
            <a:r>
              <a:rPr lang="el" sz="1000">
                <a:solidFill>
                  <a:schemeClr val="dk1"/>
                </a:solidFill>
                <a:latin typeface="Verdana"/>
                <a:ea typeface="Verdana"/>
                <a:cs typeface="Verdana"/>
                <a:sym typeface="Verdana"/>
              </a:rPr>
              <a:t>    {</a:t>
            </a:r>
            <a:r>
              <a:rPr lang="el" sz="1000">
                <a:solidFill>
                  <a:srgbClr val="0000FF"/>
                </a:solidFill>
                <a:latin typeface="Verdana"/>
                <a:ea typeface="Verdana"/>
                <a:cs typeface="Verdana"/>
                <a:sym typeface="Verdana"/>
              </a:rPr>
              <a:t>"name"</a:t>
            </a:r>
            <a:r>
              <a:rPr lang="el" sz="1000">
                <a:solidFill>
                  <a:schemeClr val="dk1"/>
                </a:solidFill>
                <a:latin typeface="Verdana"/>
                <a:ea typeface="Verdana"/>
                <a:cs typeface="Verdana"/>
                <a:sym typeface="Verdana"/>
              </a:rPr>
              <a:t>:</a:t>
            </a:r>
            <a:r>
              <a:rPr lang="el" sz="1000">
                <a:solidFill>
                  <a:srgbClr val="0000FF"/>
                </a:solidFill>
                <a:latin typeface="Verdana"/>
                <a:ea typeface="Verdana"/>
                <a:cs typeface="Verdana"/>
                <a:sym typeface="Verdana"/>
              </a:rPr>
              <a:t>"Bob"</a:t>
            </a:r>
            <a:r>
              <a:rPr lang="el" sz="1000">
                <a:solidFill>
                  <a:schemeClr val="dk1"/>
                </a:solidFill>
                <a:latin typeface="Verdana"/>
                <a:ea typeface="Verdana"/>
                <a:cs typeface="Verdana"/>
                <a:sym typeface="Verdana"/>
              </a:rPr>
              <a:t>, </a:t>
            </a:r>
            <a:r>
              <a:rPr lang="el" sz="1000">
                <a:solidFill>
                  <a:srgbClr val="0000FF"/>
                </a:solidFill>
                <a:latin typeface="Verdana"/>
                <a:ea typeface="Verdana"/>
                <a:cs typeface="Verdana"/>
                <a:sym typeface="Verdana"/>
              </a:rPr>
              <a:t>"email"</a:t>
            </a:r>
            <a:r>
              <a:rPr lang="el" sz="1000">
                <a:solidFill>
                  <a:schemeClr val="dk1"/>
                </a:solidFill>
                <a:latin typeface="Verdana"/>
                <a:ea typeface="Verdana"/>
                <a:cs typeface="Verdana"/>
                <a:sym typeface="Verdana"/>
              </a:rPr>
              <a:t>:</a:t>
            </a:r>
            <a:r>
              <a:rPr lang="el" sz="1000">
                <a:solidFill>
                  <a:srgbClr val="0000FF"/>
                </a:solidFill>
                <a:latin typeface="Verdana"/>
                <a:ea typeface="Verdana"/>
                <a:cs typeface="Verdana"/>
                <a:sym typeface="Verdana"/>
              </a:rPr>
              <a:t>"bob32@gmail.com"</a:t>
            </a:r>
            <a:r>
              <a:rPr lang="el" sz="1000">
                <a:solidFill>
                  <a:schemeClr val="dk1"/>
                </a:solidFill>
                <a:latin typeface="Verdana"/>
                <a:ea typeface="Verdana"/>
                <a:cs typeface="Verdana"/>
                <a:sym typeface="Verdana"/>
              </a:rPr>
              <a:t>}  </a:t>
            </a:r>
            <a:endParaRPr sz="1000">
              <a:solidFill>
                <a:schemeClr val="dk1"/>
              </a:solidFill>
              <a:latin typeface="Verdana"/>
              <a:ea typeface="Verdana"/>
              <a:cs typeface="Verdana"/>
              <a:sym typeface="Verdana"/>
            </a:endParaRPr>
          </a:p>
          <a:p>
            <a:pPr indent="0" lvl="0" marL="0" marR="25400" rtl="0" algn="l">
              <a:lnSpc>
                <a:spcPct val="157500"/>
              </a:lnSpc>
              <a:spcBef>
                <a:spcPts val="300"/>
              </a:spcBef>
              <a:spcAft>
                <a:spcPts val="0"/>
              </a:spcAft>
              <a:buNone/>
            </a:pPr>
            <a:r>
              <a:rPr lang="el" sz="1000">
                <a:solidFill>
                  <a:schemeClr val="dk1"/>
                </a:solidFill>
                <a:latin typeface="Verdana"/>
                <a:ea typeface="Verdana"/>
                <a:cs typeface="Verdana"/>
                <a:sym typeface="Verdana"/>
              </a:rPr>
              <a:t>]  </a:t>
            </a:r>
            <a:endParaRPr sz="1000">
              <a:solidFill>
                <a:schemeClr val="dk1"/>
              </a:solidFill>
              <a:latin typeface="Verdana"/>
              <a:ea typeface="Verdana"/>
              <a:cs typeface="Verdana"/>
              <a:sym typeface="Verdana"/>
            </a:endParaRPr>
          </a:p>
          <a:p>
            <a:pPr indent="0" lvl="0" marL="0" rtl="0" algn="l">
              <a:spcBef>
                <a:spcPts val="0"/>
              </a:spcBef>
              <a:spcAft>
                <a:spcPts val="0"/>
              </a:spcAft>
              <a:buNone/>
            </a:pPr>
            <a:r>
              <a:t/>
            </a:r>
            <a:endParaRPr/>
          </a:p>
        </p:txBody>
      </p:sp>
      <p:sp>
        <p:nvSpPr>
          <p:cNvPr id="104" name="Google Shape;104;p19"/>
          <p:cNvSpPr txBox="1"/>
          <p:nvPr/>
        </p:nvSpPr>
        <p:spPr>
          <a:xfrm>
            <a:off x="4588425" y="2449725"/>
            <a:ext cx="2709900" cy="14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txBox="1"/>
          <p:nvPr/>
        </p:nvSpPr>
        <p:spPr>
          <a:xfrm>
            <a:off x="4519375" y="2708625"/>
            <a:ext cx="4260300" cy="16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9"/>
          <p:cNvPicPr preferRelativeResize="0"/>
          <p:nvPr/>
        </p:nvPicPr>
        <p:blipFill>
          <a:blip r:embed="rId3">
            <a:alphaModFix/>
          </a:blip>
          <a:stretch>
            <a:fillRect/>
          </a:stretch>
        </p:blipFill>
        <p:spPr>
          <a:xfrm>
            <a:off x="3803424" y="2639124"/>
            <a:ext cx="5179525" cy="1749300"/>
          </a:xfrm>
          <a:prstGeom prst="rect">
            <a:avLst/>
          </a:prstGeom>
          <a:noFill/>
          <a:ln>
            <a:noFill/>
          </a:ln>
        </p:spPr>
      </p:pic>
      <p:sp>
        <p:nvSpPr>
          <p:cNvPr id="107" name="Google Shape;107;p19"/>
          <p:cNvSpPr txBox="1"/>
          <p:nvPr/>
        </p:nvSpPr>
        <p:spPr>
          <a:xfrm>
            <a:off x="28300" y="95405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Javascript</a:t>
            </a:r>
            <a:endParaRPr/>
          </a:p>
        </p:txBody>
      </p:sp>
      <p:sp>
        <p:nvSpPr>
          <p:cNvPr id="108" name="Google Shape;108;p19"/>
          <p:cNvSpPr txBox="1"/>
          <p:nvPr/>
        </p:nvSpPr>
        <p:spPr>
          <a:xfrm>
            <a:off x="4103500" y="95405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JSON</a:t>
            </a:r>
            <a:endParaRPr/>
          </a:p>
          <a:p>
            <a:pPr indent="0" lvl="0" marL="0" rtl="0" algn="l">
              <a:spcBef>
                <a:spcPts val="0"/>
              </a:spcBef>
              <a:spcAft>
                <a:spcPts val="0"/>
              </a:spcAft>
              <a:buNone/>
            </a:pPr>
            <a:r>
              <a:t/>
            </a:r>
            <a:endParaRPr/>
          </a:p>
        </p:txBody>
      </p:sp>
      <p:sp>
        <p:nvSpPr>
          <p:cNvPr id="109" name="Google Shape;109;p19"/>
          <p:cNvSpPr txBox="1"/>
          <p:nvPr/>
        </p:nvSpPr>
        <p:spPr>
          <a:xfrm>
            <a:off x="3428300" y="238605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l"/>
              <a:t>TSV ( Eurostat)</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So… why bother?</a:t>
            </a:r>
            <a:endParaRPr/>
          </a:p>
        </p:txBody>
      </p:sp>
      <p:pic>
        <p:nvPicPr>
          <p:cNvPr id="115" name="Google Shape;115;p20"/>
          <p:cNvPicPr preferRelativeResize="0"/>
          <p:nvPr/>
        </p:nvPicPr>
        <p:blipFill rotWithShape="1">
          <a:blip r:embed="rId3">
            <a:alphaModFix/>
          </a:blip>
          <a:srcRect b="1419" l="0" r="49054" t="-1420"/>
          <a:stretch/>
        </p:blipFill>
        <p:spPr>
          <a:xfrm>
            <a:off x="311700" y="1152475"/>
            <a:ext cx="4340776" cy="3416399"/>
          </a:xfrm>
          <a:prstGeom prst="rect">
            <a:avLst/>
          </a:prstGeom>
          <a:noFill/>
          <a:ln>
            <a:noFill/>
          </a:ln>
        </p:spPr>
      </p:pic>
      <p:pic>
        <p:nvPicPr>
          <p:cNvPr id="116" name="Google Shape;116;p20"/>
          <p:cNvPicPr preferRelativeResize="0"/>
          <p:nvPr/>
        </p:nvPicPr>
        <p:blipFill>
          <a:blip r:embed="rId4">
            <a:alphaModFix/>
          </a:blip>
          <a:stretch>
            <a:fillRect/>
          </a:stretch>
        </p:blipFill>
        <p:spPr>
          <a:xfrm>
            <a:off x="4845650" y="2521750"/>
            <a:ext cx="3497402" cy="1234375"/>
          </a:xfrm>
          <a:prstGeom prst="rect">
            <a:avLst/>
          </a:prstGeom>
          <a:noFill/>
          <a:ln>
            <a:noFill/>
          </a:ln>
        </p:spPr>
      </p:pic>
      <p:pic>
        <p:nvPicPr>
          <p:cNvPr id="117" name="Google Shape;117;p20"/>
          <p:cNvPicPr preferRelativeResize="0"/>
          <p:nvPr/>
        </p:nvPicPr>
        <p:blipFill>
          <a:blip r:embed="rId5">
            <a:alphaModFix/>
          </a:blip>
          <a:stretch>
            <a:fillRect/>
          </a:stretch>
        </p:blipFill>
        <p:spPr>
          <a:xfrm>
            <a:off x="3769300" y="787252"/>
            <a:ext cx="5225801" cy="1042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Ok, you convinced me but I already know Excel…	</a:t>
            </a:r>
            <a:endParaRPr/>
          </a:p>
        </p:txBody>
      </p:sp>
      <p:sp>
        <p:nvSpPr>
          <p:cNvPr id="123" name="Google Shape;12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l"/>
              <a:t>… and JSON, CSV files do not look so complex either…”</a:t>
            </a:r>
            <a:endParaRPr/>
          </a:p>
          <a:p>
            <a:pPr indent="-342900" lvl="0" marL="457200" rtl="0" algn="l">
              <a:spcBef>
                <a:spcPts val="1600"/>
              </a:spcBef>
              <a:spcAft>
                <a:spcPts val="0"/>
              </a:spcAft>
              <a:buSzPts val="1800"/>
              <a:buChar char="-"/>
            </a:pPr>
            <a:r>
              <a:rPr lang="el"/>
              <a:t>What were your limitations?</a:t>
            </a:r>
            <a:endParaRPr/>
          </a:p>
          <a:p>
            <a:pPr indent="0" lvl="0" marL="457200" rtl="0" algn="l">
              <a:spcBef>
                <a:spcPts val="1600"/>
              </a:spcBef>
              <a:spcAft>
                <a:spcPts val="1600"/>
              </a:spcAft>
              <a:buNone/>
            </a:pPr>
            <a:r>
              <a:t/>
            </a:r>
            <a:endParaRPr/>
          </a:p>
        </p:txBody>
      </p:sp>
      <p:pic>
        <p:nvPicPr>
          <p:cNvPr id="124" name="Google Shape;124;p21"/>
          <p:cNvPicPr preferRelativeResize="0"/>
          <p:nvPr/>
        </p:nvPicPr>
        <p:blipFill>
          <a:blip r:embed="rId3">
            <a:alphaModFix/>
          </a:blip>
          <a:stretch>
            <a:fillRect/>
          </a:stretch>
        </p:blipFill>
        <p:spPr>
          <a:xfrm>
            <a:off x="4105150" y="1742199"/>
            <a:ext cx="4490875" cy="2826676"/>
          </a:xfrm>
          <a:prstGeom prst="rect">
            <a:avLst/>
          </a:prstGeom>
          <a:noFill/>
          <a:ln>
            <a:noFill/>
          </a:ln>
        </p:spPr>
      </p:pic>
      <p:sp>
        <p:nvSpPr>
          <p:cNvPr id="125" name="Google Shape;125;p21"/>
          <p:cNvSpPr txBox="1"/>
          <p:nvPr/>
        </p:nvSpPr>
        <p:spPr>
          <a:xfrm>
            <a:off x="566000" y="2197325"/>
            <a:ext cx="3466800" cy="213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l"/>
              <a:t>Size</a:t>
            </a:r>
            <a:endParaRPr/>
          </a:p>
          <a:p>
            <a:pPr indent="-317500" lvl="0" marL="457200" rtl="0" algn="l">
              <a:spcBef>
                <a:spcPts val="0"/>
              </a:spcBef>
              <a:spcAft>
                <a:spcPts val="0"/>
              </a:spcAft>
              <a:buSzPts val="1400"/>
              <a:buChar char="-"/>
            </a:pPr>
            <a:r>
              <a:rPr lang="el"/>
              <a:t>Ease of update</a:t>
            </a:r>
            <a:endParaRPr/>
          </a:p>
          <a:p>
            <a:pPr indent="-317500" lvl="0" marL="457200" rtl="0" algn="l">
              <a:spcBef>
                <a:spcPts val="0"/>
              </a:spcBef>
              <a:spcAft>
                <a:spcPts val="0"/>
              </a:spcAft>
              <a:buSzPts val="1400"/>
              <a:buChar char="-"/>
            </a:pPr>
            <a:r>
              <a:rPr lang="el"/>
              <a:t>Collaboration</a:t>
            </a:r>
            <a:endParaRPr/>
          </a:p>
          <a:p>
            <a:pPr indent="-317500" lvl="0" marL="457200" rtl="0" algn="l">
              <a:spcBef>
                <a:spcPts val="0"/>
              </a:spcBef>
              <a:spcAft>
                <a:spcPts val="0"/>
              </a:spcAft>
              <a:buSzPts val="1400"/>
              <a:buChar char="-"/>
            </a:pPr>
            <a:r>
              <a:rPr lang="el"/>
              <a:t>Accuracy</a:t>
            </a:r>
            <a:endParaRPr/>
          </a:p>
          <a:p>
            <a:pPr indent="-317500" lvl="0" marL="457200" rtl="0" algn="l">
              <a:spcBef>
                <a:spcPts val="0"/>
              </a:spcBef>
              <a:spcAft>
                <a:spcPts val="0"/>
              </a:spcAft>
              <a:buSzPts val="1400"/>
              <a:buChar char="-"/>
            </a:pPr>
            <a:r>
              <a:rPr lang="el"/>
              <a:t>Security</a:t>
            </a:r>
            <a:endParaRPr/>
          </a:p>
          <a:p>
            <a:pPr indent="-317500" lvl="0" marL="457200" rtl="0" algn="l">
              <a:spcBef>
                <a:spcPts val="0"/>
              </a:spcBef>
              <a:spcAft>
                <a:spcPts val="0"/>
              </a:spcAft>
              <a:buSzPts val="1400"/>
              <a:buChar char="-"/>
            </a:pPr>
            <a:r>
              <a:rPr lang="el"/>
              <a:t>Redundancy (backups)</a:t>
            </a:r>
            <a:endParaRPr/>
          </a:p>
          <a:p>
            <a:pPr indent="-317500" lvl="0" marL="457200" rtl="0" algn="l">
              <a:spcBef>
                <a:spcPts val="0"/>
              </a:spcBef>
              <a:spcAft>
                <a:spcPts val="0"/>
              </a:spcAft>
              <a:buSzPts val="1400"/>
              <a:buChar char="-"/>
            </a:pPr>
            <a:r>
              <a:rPr lang="el"/>
              <a:t>Mix of code and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